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257" r:id="rId2"/>
    <p:sldId id="276" r:id="rId3"/>
    <p:sldId id="258" r:id="rId4"/>
    <p:sldId id="311" r:id="rId5"/>
    <p:sldId id="277" r:id="rId6"/>
    <p:sldId id="306" r:id="rId7"/>
    <p:sldId id="278" r:id="rId8"/>
    <p:sldId id="301" r:id="rId9"/>
    <p:sldId id="300" r:id="rId10"/>
    <p:sldId id="307" r:id="rId11"/>
    <p:sldId id="304" r:id="rId12"/>
    <p:sldId id="303" r:id="rId13"/>
    <p:sldId id="309" r:id="rId14"/>
    <p:sldId id="287" r:id="rId15"/>
    <p:sldId id="279" r:id="rId16"/>
    <p:sldId id="288" r:id="rId17"/>
    <p:sldId id="281" r:id="rId18"/>
    <p:sldId id="286" r:id="rId19"/>
    <p:sldId id="289" r:id="rId20"/>
    <p:sldId id="283" r:id="rId21"/>
    <p:sldId id="295" r:id="rId22"/>
    <p:sldId id="302" r:id="rId23"/>
    <p:sldId id="293" r:id="rId24"/>
    <p:sldId id="292" r:id="rId25"/>
    <p:sldId id="297" r:id="rId26"/>
    <p:sldId id="298" r:id="rId27"/>
    <p:sldId id="299" r:id="rId28"/>
    <p:sldId id="305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9" autoAdjust="0"/>
    <p:restoredTop sz="94660"/>
  </p:normalViewPr>
  <p:slideViewPr>
    <p:cSldViewPr>
      <p:cViewPr varScale="1">
        <p:scale>
          <a:sx n="65" d="100"/>
          <a:sy n="65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wmf"/><Relationship Id="rId9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95.wmf"/><Relationship Id="rId7" Type="http://schemas.openxmlformats.org/officeDocument/2006/relationships/image" Target="../media/image88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6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9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11" Type="http://schemas.openxmlformats.org/officeDocument/2006/relationships/image" Target="../media/image49.wmf"/><Relationship Id="rId5" Type="http://schemas.openxmlformats.org/officeDocument/2006/relationships/image" Target="../media/image43.wmf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A869B-3EC8-4993-88DC-0BA6ED506F62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28A1-2E07-4833-B950-6321E89196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9157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09AA-531E-4FC6-AF8F-4FAA4FF763BD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7BF51-E22C-40D4-B70C-2EC048F933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131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84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4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00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2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531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71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29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69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10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581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8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115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97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85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05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3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10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21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45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BF51-E22C-40D4-B70C-2EC048F9330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3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8B06-E378-4AE6-A0E2-97CF8E2D26F2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5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A4B-70F4-4710-B3FD-1BF30823A000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22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AAC8-F6BB-4C0D-A4F7-AD999C0D540D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17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266F-B046-42D4-BCE2-1701D7A984F7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0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AB91-963E-4C9C-891F-540E7C320A65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13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CEF0-91D0-4F9F-A3A8-17E94A368885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7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74C3-EE6E-40BA-BC62-CF10A0AACCD2}" type="datetime1">
              <a:rPr lang="ru-RU" smtClean="0"/>
              <a:t>16.06.2019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68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7B5E-8361-47E0-8D7B-196275C2F9A9}" type="datetime1">
              <a:rPr lang="ru-RU" smtClean="0"/>
              <a:t>16.06.2019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11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DE09-D533-4710-A429-54D66EAA61D1}" type="datetime1">
              <a:rPr lang="ru-RU" smtClean="0"/>
              <a:t>16.06.2019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72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FA5-7542-4D5B-B17A-59612C334570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76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50D7A-1226-4975-B2D5-D40076144707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CDFF7-A012-4400-AA3C-AC5EFB27BE52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6362A-A00F-4074-97E3-CA376D4F2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42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7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45.wmf"/><Relationship Id="rId25" Type="http://schemas.openxmlformats.org/officeDocument/2006/relationships/image" Target="../media/image49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42.wmf"/><Relationship Id="rId24" Type="http://schemas.openxmlformats.org/officeDocument/2006/relationships/oleObject" Target="../embeddings/oleObject31.bin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23" Type="http://schemas.openxmlformats.org/officeDocument/2006/relationships/image" Target="../media/image48.wmf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39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8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57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3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48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67.w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65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47.bin"/><Relationship Id="rId20" Type="http://schemas.openxmlformats.org/officeDocument/2006/relationships/oleObject" Target="../embeddings/oleObject49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image" Target="../media/image64.wmf"/><Relationship Id="rId10" Type="http://schemas.openxmlformats.org/officeDocument/2006/relationships/oleObject" Target="../embeddings/oleObject44.bin"/><Relationship Id="rId19" Type="http://schemas.openxmlformats.org/officeDocument/2006/relationships/image" Target="../media/image66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4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61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80.wmf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78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23" Type="http://schemas.openxmlformats.org/officeDocument/2006/relationships/image" Target="../media/image81.wmf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79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59.bin"/><Relationship Id="rId22" Type="http://schemas.openxmlformats.org/officeDocument/2006/relationships/oleObject" Target="../embeddings/oleObject6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oleObject" Target="../embeddings/oleObject67.bin"/><Relationship Id="rId18" Type="http://schemas.openxmlformats.org/officeDocument/2006/relationships/image" Target="../media/image87.wmf"/><Relationship Id="rId3" Type="http://schemas.openxmlformats.org/officeDocument/2006/relationships/video" Target="../media/media1.mp4"/><Relationship Id="rId21" Type="http://schemas.openxmlformats.org/officeDocument/2006/relationships/oleObject" Target="../embeddings/oleObject71.bin"/><Relationship Id="rId7" Type="http://schemas.openxmlformats.org/officeDocument/2006/relationships/image" Target="../media/image82.wmf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69.bin"/><Relationship Id="rId25" Type="http://schemas.openxmlformats.org/officeDocument/2006/relationships/image" Target="../media/image92.png"/><Relationship Id="rId2" Type="http://schemas.microsoft.com/office/2007/relationships/media" Target="../media/media1.mp4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24" Type="http://schemas.openxmlformats.org/officeDocument/2006/relationships/image" Target="../media/image90.wmf"/><Relationship Id="rId5" Type="http://schemas.openxmlformats.org/officeDocument/2006/relationships/notesSlide" Target="../notesSlides/notesSlide15.xml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2.bin"/><Relationship Id="rId10" Type="http://schemas.openxmlformats.org/officeDocument/2006/relationships/image" Target="../media/image91.png"/><Relationship Id="rId19" Type="http://schemas.openxmlformats.org/officeDocument/2006/relationships/oleObject" Target="../embeddings/oleObject70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3.wmf"/><Relationship Id="rId14" Type="http://schemas.openxmlformats.org/officeDocument/2006/relationships/image" Target="../media/image85.wmf"/><Relationship Id="rId22" Type="http://schemas.openxmlformats.org/officeDocument/2006/relationships/image" Target="../media/image8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96.wmf"/><Relationship Id="rId3" Type="http://schemas.openxmlformats.org/officeDocument/2006/relationships/video" Target="../media/media2.mp4"/><Relationship Id="rId21" Type="http://schemas.openxmlformats.org/officeDocument/2006/relationships/oleObject" Target="../embeddings/oleObject80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78.bin"/><Relationship Id="rId25" Type="http://schemas.openxmlformats.org/officeDocument/2006/relationships/image" Target="../media/image99.png"/><Relationship Id="rId2" Type="http://schemas.microsoft.com/office/2007/relationships/media" Target="../media/media2.mp4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8.png"/><Relationship Id="rId11" Type="http://schemas.openxmlformats.org/officeDocument/2006/relationships/oleObject" Target="../embeddings/oleObject75.bin"/><Relationship Id="rId24" Type="http://schemas.openxmlformats.org/officeDocument/2006/relationships/image" Target="../media/image97.wmf"/><Relationship Id="rId5" Type="http://schemas.openxmlformats.org/officeDocument/2006/relationships/notesSlide" Target="../notesSlides/notesSlide16.xml"/><Relationship Id="rId15" Type="http://schemas.openxmlformats.org/officeDocument/2006/relationships/oleObject" Target="../embeddings/oleObject77.bin"/><Relationship Id="rId23" Type="http://schemas.openxmlformats.org/officeDocument/2006/relationships/oleObject" Target="../embeddings/oleObject81.bin"/><Relationship Id="rId10" Type="http://schemas.openxmlformats.org/officeDocument/2006/relationships/image" Target="../media/image94.wmf"/><Relationship Id="rId19" Type="http://schemas.openxmlformats.org/officeDocument/2006/relationships/oleObject" Target="../embeddings/oleObject79.bin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85.wmf"/><Relationship Id="rId22" Type="http://schemas.openxmlformats.org/officeDocument/2006/relationships/image" Target="../media/image8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4.mp4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0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02.png"/><Relationship Id="rId5" Type="http://schemas.microsoft.com/office/2007/relationships/media" Target="../media/media5.mp4"/><Relationship Id="rId10" Type="http://schemas.openxmlformats.org/officeDocument/2006/relationships/image" Target="../media/image101.png"/><Relationship Id="rId4" Type="http://schemas.openxmlformats.org/officeDocument/2006/relationships/video" Target="../media/media4.mp4"/><Relationship Id="rId9" Type="http://schemas.openxmlformats.org/officeDocument/2006/relationships/image" Target="../media/image10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microsoft.com/office/2007/relationships/media" Target="../media/media7.mp4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0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06.png"/><Relationship Id="rId5" Type="http://schemas.microsoft.com/office/2007/relationships/media" Target="../media/media8.mp4"/><Relationship Id="rId10" Type="http://schemas.openxmlformats.org/officeDocument/2006/relationships/image" Target="../media/image105.png"/><Relationship Id="rId4" Type="http://schemas.openxmlformats.org/officeDocument/2006/relationships/video" Target="../media/media7.mp4"/><Relationship Id="rId9" Type="http://schemas.openxmlformats.org/officeDocument/2006/relationships/image" Target="../media/image10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6.jpeg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Relationship Id="rId1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F49C30-A5AB-4DD6-9958-089B1DED9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3565995"/>
            <a:ext cx="8655723" cy="181588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РАЗУМОВ Тимофей Евгеньевич</a:t>
            </a:r>
          </a:p>
          <a:p>
            <a:endParaRPr lang="ru-RU" sz="2000" b="1" dirty="0">
              <a:solidFill>
                <a:schemeClr val="tx1"/>
              </a:solidFill>
            </a:endParaRPr>
          </a:p>
          <a:p>
            <a:r>
              <a:rPr lang="ru-RU" sz="2000" b="1" dirty="0">
                <a:solidFill>
                  <a:schemeClr val="tx1"/>
                </a:solidFill>
              </a:rPr>
              <a:t>Выпускная квалификационная работа бакалавра </a:t>
            </a:r>
          </a:p>
          <a:p>
            <a:r>
              <a:rPr lang="ru-RU" sz="2000" b="1" dirty="0">
                <a:solidFill>
                  <a:schemeClr val="tx1"/>
                </a:solidFill>
              </a:rPr>
              <a:t>по направлению подготовки 01.03.04 «Прикладная математика»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9A1CF0-56BA-4915-8494-E6C603CD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2" y="53680"/>
            <a:ext cx="1245697" cy="151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F621B-B786-425A-A1FD-00850B486DBA}"/>
              </a:ext>
            </a:extLst>
          </p:cNvPr>
          <p:cNvSpPr txBox="1"/>
          <p:nvPr/>
        </p:nvSpPr>
        <p:spPr>
          <a:xfrm>
            <a:off x="1327440" y="143849"/>
            <a:ext cx="769065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ru-RU" sz="1600" b="1" dirty="0"/>
              <a:t>Московский государственный технический университет имени Н.Э. Баумана</a:t>
            </a:r>
          </a:p>
          <a:p>
            <a:pPr algn="r"/>
            <a:r>
              <a:rPr lang="ru-RU" sz="1600" b="1" dirty="0"/>
              <a:t>(национальный исследовательский университет)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EB01A-D6DD-49C2-8406-D939D1BBD27C}"/>
              </a:ext>
            </a:extLst>
          </p:cNvPr>
          <p:cNvSpPr txBox="1"/>
          <p:nvPr/>
        </p:nvSpPr>
        <p:spPr>
          <a:xfrm>
            <a:off x="4443524" y="5381877"/>
            <a:ext cx="4457700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Научный руководитель:</a:t>
            </a:r>
          </a:p>
          <a:p>
            <a:pPr algn="r"/>
            <a:r>
              <a:rPr lang="ru-RU" b="1" dirty="0"/>
              <a:t>д.т.н., профессор</a:t>
            </a:r>
          </a:p>
          <a:p>
            <a:pPr algn="r"/>
            <a:r>
              <a:rPr lang="ru-RU" b="1" dirty="0"/>
              <a:t>Деревич И.В.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55E5-0093-45FC-922C-DA22D60F4990}"/>
              </a:ext>
            </a:extLst>
          </p:cNvPr>
          <p:cNvSpPr txBox="1"/>
          <p:nvPr/>
        </p:nvSpPr>
        <p:spPr>
          <a:xfrm>
            <a:off x="2909047" y="6237097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Москва, 17 июня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50859-6A13-4104-AE99-0188463C804A}"/>
              </a:ext>
            </a:extLst>
          </p:cNvPr>
          <p:cNvSpPr txBox="1"/>
          <p:nvPr/>
        </p:nvSpPr>
        <p:spPr>
          <a:xfrm>
            <a:off x="755575" y="1570786"/>
            <a:ext cx="8151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РАЗРАБОТКА НЕЛОКАЛЬНОЙ МАТЕМАТИЧЕСКОЙ МОДЕЛИ РАСПРОСТРАНЕНИЯ ВИРУСНОЙ ИНФЕКЦИИ С УЧЕТОМ СЛУЧАЙНОГО ПЕРЕМЕЩЕНИЯ ИНДИВИДОВ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65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3A66B-FD7D-4855-BF75-0F8F19C9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32856"/>
            <a:ext cx="8229600" cy="1143000"/>
          </a:xfrm>
        </p:spPr>
        <p:txBody>
          <a:bodyPr/>
          <a:lstStyle/>
          <a:p>
            <a:r>
              <a:rPr lang="ru-RU" dirty="0"/>
              <a:t>Диффузионная модель миграции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E4559-D26E-44A8-AD8F-582A9126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5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Модель диффузии индивидов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A98BF82A-C204-49E0-A112-D9DAFCCE7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51445"/>
              </p:ext>
            </p:extLst>
          </p:nvPr>
        </p:nvGraphicFramePr>
        <p:xfrm>
          <a:off x="2854632" y="1370052"/>
          <a:ext cx="1816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2" name="Equation" r:id="rId4" imgW="1815840" imgH="672840" progId="Equation.DSMT4">
                  <p:embed/>
                </p:oleObj>
              </mc:Choice>
              <mc:Fallback>
                <p:oleObj name="Equation" r:id="rId4" imgW="181584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4632" y="1370052"/>
                        <a:ext cx="18161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7121A55-5827-4ED6-A1E1-8C7C99B814FF}"/>
              </a:ext>
            </a:extLst>
          </p:cNvPr>
          <p:cNvSpPr txBox="1"/>
          <p:nvPr/>
        </p:nvSpPr>
        <p:spPr>
          <a:xfrm>
            <a:off x="2214310" y="858218"/>
            <a:ext cx="4379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Уравнение движения индивидов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D23E4-1D90-49B2-9709-D20BAC6FA69B}"/>
              </a:ext>
            </a:extLst>
          </p:cNvPr>
          <p:cNvSpPr txBox="1"/>
          <p:nvPr/>
        </p:nvSpPr>
        <p:spPr>
          <a:xfrm>
            <a:off x="322011" y="2091904"/>
            <a:ext cx="8364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Случайная скорость перемещения индивидов зависит от их биологического состояния 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4AECC5A5-3A32-45B4-A71C-BC85E986D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181292"/>
              </p:ext>
            </p:extLst>
          </p:nvPr>
        </p:nvGraphicFramePr>
        <p:xfrm>
          <a:off x="2511853" y="2921329"/>
          <a:ext cx="307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3" name="Equation" r:id="rId6" imgW="3073320" imgH="457200" progId="Equation.DSMT4">
                  <p:embed/>
                </p:oleObj>
              </mc:Choice>
              <mc:Fallback>
                <p:oleObj name="Equation" r:id="rId6" imgW="3073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1853" y="2921329"/>
                        <a:ext cx="30734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B743B2-40D6-4AFE-9D78-BA02E32D494F}"/>
              </a:ext>
            </a:extLst>
          </p:cNvPr>
          <p:cNvSpPr txBox="1"/>
          <p:nvPr/>
        </p:nvSpPr>
        <p:spPr>
          <a:xfrm>
            <a:off x="140536" y="3488772"/>
            <a:ext cx="806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Индикаторные функции состояния </a:t>
            </a:r>
            <a:r>
              <a:rPr lang="ru-RU" sz="2000" dirty="0" smtClean="0"/>
              <a:t>и положения индивидов в пространстве </a:t>
            </a:r>
            <a:endParaRPr lang="ru-RU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3F19EE0-CDFD-4F21-BC5C-8E2111A0C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68322"/>
              </p:ext>
            </p:extLst>
          </p:nvPr>
        </p:nvGraphicFramePr>
        <p:xfrm>
          <a:off x="2511853" y="4306902"/>
          <a:ext cx="37846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4" name="Equation" r:id="rId8" imgW="3784320" imgH="1498320" progId="Equation.DSMT4">
                  <p:embed/>
                </p:oleObj>
              </mc:Choice>
              <mc:Fallback>
                <p:oleObj name="Equation" r:id="rId8" imgW="3784320" imgH="1498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1853" y="4306902"/>
                        <a:ext cx="378460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31AEC83-CA01-416D-9304-3E35CE428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168242"/>
              </p:ext>
            </p:extLst>
          </p:nvPr>
        </p:nvGraphicFramePr>
        <p:xfrm>
          <a:off x="4048553" y="6066591"/>
          <a:ext cx="546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5" name="Equation" r:id="rId10" imgW="545760" imgH="355320" progId="Equation.DSMT4">
                  <p:embed/>
                </p:oleObj>
              </mc:Choice>
              <mc:Fallback>
                <p:oleObj name="Equation" r:id="rId10" imgW="5457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48553" y="6066591"/>
                        <a:ext cx="5461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FA33EAA-6853-4BB3-B294-67F1D3AB0E19}"/>
              </a:ext>
            </a:extLst>
          </p:cNvPr>
          <p:cNvSpPr txBox="1"/>
          <p:nvPr/>
        </p:nvSpPr>
        <p:spPr>
          <a:xfrm>
            <a:off x="4734997" y="6059725"/>
            <a:ext cx="346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дельта – функция Дирака</a:t>
            </a:r>
          </a:p>
        </p:txBody>
      </p:sp>
    </p:spTree>
    <p:extLst>
      <p:ext uri="{BB962C8B-B14F-4D97-AF65-F5344CB8AC3E}">
        <p14:creationId xmlns:p14="http://schemas.microsoft.com/office/powerpoint/2010/main" val="20875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Уравнение для ФПВ восприимчивых 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ACBF2-D64E-4D83-A7B0-7521EEF307A0}"/>
              </a:ext>
            </a:extLst>
          </p:cNvPr>
          <p:cNvSpPr txBox="1"/>
          <p:nvPr/>
        </p:nvSpPr>
        <p:spPr>
          <a:xfrm>
            <a:off x="375401" y="915858"/>
            <a:ext cx="8661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Уравнение для вероятности распределения восприимчивых в пространстве   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4B8ECC3-3D4E-4473-BB48-ED4F11AC8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732128"/>
              </p:ext>
            </p:extLst>
          </p:nvPr>
        </p:nvGraphicFramePr>
        <p:xfrm>
          <a:off x="779977" y="1341274"/>
          <a:ext cx="7480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5" name="Equation" r:id="rId4" imgW="7480080" imgH="1358640" progId="Equation.DSMT4">
                  <p:embed/>
                </p:oleObj>
              </mc:Choice>
              <mc:Fallback>
                <p:oleObj name="Equation" r:id="rId4" imgW="7480080" imgH="1358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9977" y="1341274"/>
                        <a:ext cx="7480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E0B056-8750-4D3B-AB77-DE1D5094D5CB}"/>
              </a:ext>
            </a:extLst>
          </p:cNvPr>
          <p:cNvSpPr txBox="1"/>
          <p:nvPr/>
        </p:nvSpPr>
        <p:spPr>
          <a:xfrm>
            <a:off x="2907038" y="2788999"/>
            <a:ext cx="2937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Раскрытие корреляции </a:t>
            </a: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5B94814-3163-47F6-81C5-2B1549249F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056505"/>
              </p:ext>
            </p:extLst>
          </p:nvPr>
        </p:nvGraphicFramePr>
        <p:xfrm>
          <a:off x="375401" y="3342224"/>
          <a:ext cx="8001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6" name="Equation" r:id="rId6" imgW="8001000" imgH="609480" progId="Equation.DSMT4">
                  <p:embed/>
                </p:oleObj>
              </mc:Choice>
              <mc:Fallback>
                <p:oleObj name="Equation" r:id="rId6" imgW="8001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401" y="3342224"/>
                        <a:ext cx="8001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EA25C07-A2AF-4758-935F-90B99F6A3CEC}"/>
              </a:ext>
            </a:extLst>
          </p:cNvPr>
          <p:cNvSpPr txBox="1"/>
          <p:nvPr/>
        </p:nvSpPr>
        <p:spPr>
          <a:xfrm>
            <a:off x="375401" y="4104940"/>
            <a:ext cx="843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Замкнутое уравнение для вероятности распределения восприимчивых</a:t>
            </a: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65BF5F3-746A-4910-8A5F-BEDF6035B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248154"/>
              </p:ext>
            </p:extLst>
          </p:nvPr>
        </p:nvGraphicFramePr>
        <p:xfrm>
          <a:off x="1213447" y="4818226"/>
          <a:ext cx="69850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" name="Equation" r:id="rId8" imgW="6984720" imgH="1396800" progId="Equation.DSMT4">
                  <p:embed/>
                </p:oleObj>
              </mc:Choice>
              <mc:Fallback>
                <p:oleObj name="Equation" r:id="rId8" imgW="6984720" imgH="1396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65BF5F3-746A-4910-8A5F-BEDF6035BD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3447" y="4818226"/>
                        <a:ext cx="6985000" cy="139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95A6A6-BD3A-4694-97D8-F45C8B6E779F}"/>
              </a:ext>
            </a:extLst>
          </p:cNvPr>
          <p:cNvSpPr txBox="1"/>
          <p:nvPr/>
        </p:nvSpPr>
        <p:spPr>
          <a:xfrm>
            <a:off x="3779912" y="6356350"/>
            <a:ext cx="490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Для остальных состояний аналогично</a:t>
            </a:r>
          </a:p>
        </p:txBody>
      </p:sp>
    </p:spTree>
    <p:extLst>
      <p:ext uri="{BB962C8B-B14F-4D97-AF65-F5344CB8AC3E}">
        <p14:creationId xmlns:p14="http://schemas.microsoft.com/office/powerpoint/2010/main" val="42942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70102" cy="75383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200" dirty="0"/>
              <a:t>Уравнения для относительных средних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13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ACBF2-D64E-4D83-A7B0-7521EEF307A0}"/>
              </a:ext>
            </a:extLst>
          </p:cNvPr>
          <p:cNvSpPr txBox="1"/>
          <p:nvPr/>
        </p:nvSpPr>
        <p:spPr>
          <a:xfrm>
            <a:off x="992978" y="820255"/>
            <a:ext cx="739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Уравнение диффузии для относительной доли восприимчивых   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135091"/>
              </p:ext>
            </p:extLst>
          </p:nvPr>
        </p:nvGraphicFramePr>
        <p:xfrm>
          <a:off x="2097088" y="1240449"/>
          <a:ext cx="445611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5" name="Equation" r:id="rId4" imgW="3073320" imgH="850680" progId="Equation.DSMT4">
                  <p:embed/>
                </p:oleObj>
              </mc:Choice>
              <mc:Fallback>
                <p:oleObj name="Equation" r:id="rId4" imgW="3073320" imgH="850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1240449"/>
                        <a:ext cx="4456112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CACBF2-D64E-4D83-A7B0-7521EEF307A0}"/>
              </a:ext>
            </a:extLst>
          </p:cNvPr>
          <p:cNvSpPr txBox="1"/>
          <p:nvPr/>
        </p:nvSpPr>
        <p:spPr>
          <a:xfrm>
            <a:off x="828395" y="2460813"/>
            <a:ext cx="744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Уравнение диффузии для относительной доли инфицированных  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577100" y="28024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683186"/>
              </p:ext>
            </p:extLst>
          </p:nvPr>
        </p:nvGraphicFramePr>
        <p:xfrm>
          <a:off x="1707265" y="2797968"/>
          <a:ext cx="5781675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6" name="Equation" r:id="rId6" imgW="3987720" imgH="850680" progId="Equation.DSMT4">
                  <p:embed/>
                </p:oleObj>
              </mc:Choice>
              <mc:Fallback>
                <p:oleObj name="Equation" r:id="rId6" imgW="3987720" imgH="8506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7265" y="2797968"/>
                        <a:ext cx="5781675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5CACBF2-D64E-4D83-A7B0-7521EEF307A0}"/>
              </a:ext>
            </a:extLst>
          </p:cNvPr>
          <p:cNvSpPr txBox="1"/>
          <p:nvPr/>
        </p:nvSpPr>
        <p:spPr>
          <a:xfrm>
            <a:off x="925884" y="4022819"/>
            <a:ext cx="73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Уравнение диффузии для относительной доли тяжелобольных    </a:t>
            </a: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562270"/>
              </p:ext>
            </p:extLst>
          </p:nvPr>
        </p:nvGraphicFramePr>
        <p:xfrm>
          <a:off x="1670833" y="4489347"/>
          <a:ext cx="6040062" cy="7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7" name="Equation" r:id="rId8" imgW="4165560" imgH="495000" progId="Equation.DSMT4">
                  <p:embed/>
                </p:oleObj>
              </mc:Choice>
              <mc:Fallback>
                <p:oleObj name="Equation" r:id="rId8" imgW="4165560" imgH="495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833" y="4489347"/>
                        <a:ext cx="6040062" cy="71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387355"/>
              </p:ext>
            </p:extLst>
          </p:nvPr>
        </p:nvGraphicFramePr>
        <p:xfrm>
          <a:off x="1342362" y="5555213"/>
          <a:ext cx="6806430" cy="90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8" name="Equation" r:id="rId10" imgW="5041800" imgH="672840" progId="Equation.DSMT4">
                  <p:embed/>
                </p:oleObj>
              </mc:Choice>
              <mc:Fallback>
                <p:oleObj name="Equation" r:id="rId10" imgW="5041800" imgH="6728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362" y="5555213"/>
                        <a:ext cx="6806430" cy="9083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5CACBF2-D64E-4D83-A7B0-7521EEF307A0}"/>
              </a:ext>
            </a:extLst>
          </p:cNvPr>
          <p:cNvSpPr txBox="1"/>
          <p:nvPr/>
        </p:nvSpPr>
        <p:spPr>
          <a:xfrm>
            <a:off x="843207" y="5243183"/>
            <a:ext cx="824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Скорость миграции индивидов увеличивается с ростом тяжелобольных </a:t>
            </a:r>
          </a:p>
        </p:txBody>
      </p:sp>
    </p:spTree>
    <p:extLst>
      <p:ext uri="{BB962C8B-B14F-4D97-AF65-F5344CB8AC3E}">
        <p14:creationId xmlns:p14="http://schemas.microsoft.com/office/powerpoint/2010/main" val="24671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330" y="234888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Численный алгоритм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8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Уравнение в общем виде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15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316790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328024"/>
              </p:ext>
            </p:extLst>
          </p:nvPr>
        </p:nvGraphicFramePr>
        <p:xfrm>
          <a:off x="1209512" y="979421"/>
          <a:ext cx="4787784" cy="66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5" name="Equation" r:id="rId4" imgW="3301920" imgH="457200" progId="Equation.DSMT4">
                  <p:embed/>
                </p:oleObj>
              </mc:Choice>
              <mc:Fallback>
                <p:oleObj name="Equation" r:id="rId4" imgW="330192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12" y="979421"/>
                        <a:ext cx="4787784" cy="6629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47675" y="3172621"/>
            <a:ext cx="9869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/>
              <a:t>Граничные условия на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83716" y="10089075"/>
            <a:ext cx="10174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447675" y="1678588"/>
            <a:ext cx="13258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394685"/>
              </p:ext>
            </p:extLst>
          </p:nvPr>
        </p:nvGraphicFramePr>
        <p:xfrm>
          <a:off x="536575" y="1677988"/>
          <a:ext cx="394176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6" name="Equation" r:id="rId6" imgW="2717640" imgH="304560" progId="Equation.DSMT4">
                  <p:embed/>
                </p:oleObj>
              </mc:Choice>
              <mc:Fallback>
                <p:oleObj name="Equation" r:id="rId6" imgW="2717640" imgH="30456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677988"/>
                        <a:ext cx="3941763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4932040" y="18433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210279"/>
              </p:ext>
            </p:extLst>
          </p:nvPr>
        </p:nvGraphicFramePr>
        <p:xfrm>
          <a:off x="4775670" y="1744186"/>
          <a:ext cx="3260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7" name="Equation" r:id="rId8" imgW="2247840" imgH="241200" progId="Equation.DSMT4">
                  <p:embed/>
                </p:oleObj>
              </mc:Choice>
              <mc:Fallback>
                <p:oleObj name="Equation" r:id="rId8" imgW="2247840" imgH="2412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670" y="1744186"/>
                        <a:ext cx="32607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45"/>
          <p:cNvSpPr>
            <a:spLocks noChangeArrowheads="1"/>
          </p:cNvSpPr>
          <p:nvPr/>
        </p:nvSpPr>
        <p:spPr bwMode="auto">
          <a:xfrm>
            <a:off x="8028781" y="17742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601297"/>
              </p:ext>
            </p:extLst>
          </p:nvPr>
        </p:nvGraphicFramePr>
        <p:xfrm>
          <a:off x="6502400" y="1146175"/>
          <a:ext cx="9398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8" name="Equation" r:id="rId10" imgW="647640" imgH="228600" progId="Equation.DSMT4">
                  <p:embed/>
                </p:oleObj>
              </mc:Choice>
              <mc:Fallback>
                <p:oleObj name="Equation" r:id="rId10" imgW="647640" imgH="2286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0" y="1146175"/>
                        <a:ext cx="939800" cy="331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Прямоугольник 29"/>
          <p:cNvSpPr/>
          <p:nvPr/>
        </p:nvSpPr>
        <p:spPr>
          <a:xfrm>
            <a:off x="447675" y="2211399"/>
            <a:ext cx="2722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Начальное условие</a:t>
            </a: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035959"/>
              </p:ext>
            </p:extLst>
          </p:nvPr>
        </p:nvGraphicFramePr>
        <p:xfrm>
          <a:off x="3179763" y="2768600"/>
          <a:ext cx="16017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9" name="Equation" r:id="rId12" imgW="1104840" imgH="241200" progId="Equation.DSMT4">
                  <p:embed/>
                </p:oleObj>
              </mc:Choice>
              <mc:Fallback>
                <p:oleObj name="Equation" r:id="rId12" imgW="1104840" imgH="24120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3" y="2768600"/>
                        <a:ext cx="1601787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24758"/>
              </p:ext>
            </p:extLst>
          </p:nvPr>
        </p:nvGraphicFramePr>
        <p:xfrm>
          <a:off x="2882900" y="3856038"/>
          <a:ext cx="11033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0" name="Equation" r:id="rId14" imgW="761760" imgH="228600" progId="Equation.DSMT4">
                  <p:embed/>
                </p:oleObj>
              </mc:Choice>
              <mc:Fallback>
                <p:oleObj name="Equation" r:id="rId14" imgW="761760" imgH="2286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3856038"/>
                        <a:ext cx="1103313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954582"/>
              </p:ext>
            </p:extLst>
          </p:nvPr>
        </p:nvGraphicFramePr>
        <p:xfrm>
          <a:off x="4721234" y="3820142"/>
          <a:ext cx="828414" cy="34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1" name="Equation" r:id="rId16" imgW="571320" imgH="241200" progId="Equation.DSMT4">
                  <p:embed/>
                </p:oleObj>
              </mc:Choice>
              <mc:Fallback>
                <p:oleObj name="Equation" r:id="rId16" imgW="571320" imgH="2412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234" y="3820142"/>
                        <a:ext cx="828414" cy="3497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Объект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265342"/>
              </p:ext>
            </p:extLst>
          </p:nvPr>
        </p:nvGraphicFramePr>
        <p:xfrm>
          <a:off x="2808420" y="4397502"/>
          <a:ext cx="125095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2" name="Equation" r:id="rId18" imgW="863280" imgH="457200" progId="Equation.DSMT4">
                  <p:embed/>
                </p:oleObj>
              </mc:Choice>
              <mc:Fallback>
                <p:oleObj name="Equation" r:id="rId18" imgW="863280" imgH="457200" progId="Equation.DSMT4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420" y="4397502"/>
                        <a:ext cx="1250950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ъект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541699"/>
              </p:ext>
            </p:extLst>
          </p:nvPr>
        </p:nvGraphicFramePr>
        <p:xfrm>
          <a:off x="3571618" y="3273729"/>
          <a:ext cx="1638558" cy="34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3" name="Equation" r:id="rId20" imgW="1130040" imgH="241200" progId="Equation.DSMT4">
                  <p:embed/>
                </p:oleObj>
              </mc:Choice>
              <mc:Fallback>
                <p:oleObj name="Equation" r:id="rId20" imgW="1130040" imgH="2412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618" y="3273729"/>
                        <a:ext cx="1638558" cy="3497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Объект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741690"/>
              </p:ext>
            </p:extLst>
          </p:nvPr>
        </p:nvGraphicFramePr>
        <p:xfrm>
          <a:off x="4711578" y="4574281"/>
          <a:ext cx="847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4" name="Equation" r:id="rId22" imgW="583920" imgH="241200" progId="Equation.DSMT4">
                  <p:embed/>
                </p:oleObj>
              </mc:Choice>
              <mc:Fallback>
                <p:oleObj name="Equation" r:id="rId22" imgW="583920" imgH="241200" progId="Equation.DSMT4">
                  <p:embed/>
                  <p:pic>
                    <p:nvPicPr>
                      <p:cNvPr id="36" name="Объект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578" y="4574281"/>
                        <a:ext cx="8477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100"/>
          <p:cNvSpPr>
            <a:spLocks noChangeArrowheads="1"/>
          </p:cNvSpPr>
          <p:nvPr/>
        </p:nvSpPr>
        <p:spPr bwMode="auto">
          <a:xfrm>
            <a:off x="563441" y="5247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73617"/>
              </p:ext>
            </p:extLst>
          </p:nvPr>
        </p:nvGraphicFramePr>
        <p:xfrm>
          <a:off x="1899285" y="5734240"/>
          <a:ext cx="5542915" cy="44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5" name="Equation" r:id="rId24" imgW="3822700" imgH="304800" progId="Equation.DSMT4">
                  <p:embed/>
                </p:oleObj>
              </mc:Choice>
              <mc:Fallback>
                <p:oleObj name="Equation" r:id="rId24" imgW="3822700" imgH="304800" progId="Equation.DSMT4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285" y="5734240"/>
                        <a:ext cx="5542915" cy="44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Прямоугольник 57"/>
          <p:cNvSpPr/>
          <p:nvPr/>
        </p:nvSpPr>
        <p:spPr>
          <a:xfrm>
            <a:off x="447675" y="5171807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ea typeface="Calibri" panose="020F0502020204030204" pitchFamily="34" charset="0"/>
              </a:rPr>
              <a:t>Численное решение </a:t>
            </a:r>
            <a:r>
              <a:rPr lang="ru-RU" sz="2400" dirty="0">
                <a:ea typeface="Calibri" panose="020F0502020204030204" pitchFamily="34" charset="0"/>
              </a:rPr>
              <a:t>задачи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576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Разностная аппроксимация 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16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1560" y="316790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63687" y="2458226"/>
            <a:ext cx="993986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59389"/>
              </p:ext>
            </p:extLst>
          </p:nvPr>
        </p:nvGraphicFramePr>
        <p:xfrm>
          <a:off x="315999" y="1388308"/>
          <a:ext cx="71723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" name="Equation" r:id="rId4" imgW="4851360" imgH="596880" progId="Equation.DSMT4">
                  <p:embed/>
                </p:oleObj>
              </mc:Choice>
              <mc:Fallback>
                <p:oleObj name="Equation" r:id="rId4" imgW="4851360" imgH="596880" progId="Equation.DSMT4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99" y="1388308"/>
                        <a:ext cx="7172325" cy="882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01266" y="3655785"/>
            <a:ext cx="42908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—  количество узлов вдоль направлений </a:t>
            </a: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72761"/>
              </p:ext>
            </p:extLst>
          </p:nvPr>
        </p:nvGraphicFramePr>
        <p:xfrm>
          <a:off x="316000" y="2378241"/>
          <a:ext cx="7172324" cy="859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8" name="Equation" r:id="rId6" imgW="4952880" imgH="596880" progId="Equation.DSMT4">
                  <p:embed/>
                </p:oleObj>
              </mc:Choice>
              <mc:Fallback>
                <p:oleObj name="Equation" r:id="rId6" imgW="4952880" imgH="596880" progId="Equation.DSMT4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00" y="2378241"/>
                        <a:ext cx="7172324" cy="8595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19167"/>
              </p:ext>
            </p:extLst>
          </p:nvPr>
        </p:nvGraphicFramePr>
        <p:xfrm>
          <a:off x="315999" y="5740278"/>
          <a:ext cx="8324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9" name="Equation" r:id="rId8" imgW="5740200" imgH="368280" progId="Equation.DSMT4">
                  <p:embed/>
                </p:oleObj>
              </mc:Choice>
              <mc:Fallback>
                <p:oleObj name="Equation" r:id="rId8" imgW="5740200" imgH="368280" progId="Equation.DSMT4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99" y="5740278"/>
                        <a:ext cx="832485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918555"/>
              </p:ext>
            </p:extLst>
          </p:nvPr>
        </p:nvGraphicFramePr>
        <p:xfrm>
          <a:off x="5749126" y="3243830"/>
          <a:ext cx="10128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0" name="Equation" r:id="rId10" imgW="698400" imgH="241200" progId="Equation.DSMT4">
                  <p:embed/>
                </p:oleObj>
              </mc:Choice>
              <mc:Fallback>
                <p:oleObj name="Equation" r:id="rId10" imgW="698400" imgH="241200" progId="Equation.DSMT4">
                  <p:embed/>
                  <p:pic>
                    <p:nvPicPr>
                      <p:cNvPr id="13" name="Объе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126" y="3243830"/>
                        <a:ext cx="10128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159841"/>
              </p:ext>
            </p:extLst>
          </p:nvPr>
        </p:nvGraphicFramePr>
        <p:xfrm>
          <a:off x="7068344" y="3244003"/>
          <a:ext cx="11033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1" name="Equation" r:id="rId12" imgW="761760" imgH="241200" progId="Equation.DSMT4">
                  <p:embed/>
                </p:oleObj>
              </mc:Choice>
              <mc:Fallback>
                <p:oleObj name="Equation" r:id="rId12" imgW="761760" imgH="241200" progId="Equation.DSMT4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8344" y="3244003"/>
                        <a:ext cx="1103312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07503" y="4776432"/>
            <a:ext cx="10174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83716" y="10089075"/>
            <a:ext cx="10174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07503" y="5386032"/>
            <a:ext cx="10174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107503" y="5624157"/>
            <a:ext cx="10174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176213" y="49411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00398"/>
              </p:ext>
            </p:extLst>
          </p:nvPr>
        </p:nvGraphicFramePr>
        <p:xfrm>
          <a:off x="315999" y="4547602"/>
          <a:ext cx="3664440" cy="53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2" name="Equation" r:id="rId14" imgW="2527200" imgH="368280" progId="Equation.DSMT4">
                  <p:embed/>
                </p:oleObj>
              </mc:Choice>
              <mc:Fallback>
                <p:oleObj name="Equation" r:id="rId14" imgW="2527200" imgH="368280" progId="Equation.DSMT4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99" y="4547602"/>
                        <a:ext cx="3664440" cy="534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107503" y="55535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04219"/>
              </p:ext>
            </p:extLst>
          </p:nvPr>
        </p:nvGraphicFramePr>
        <p:xfrm>
          <a:off x="4572000" y="4547602"/>
          <a:ext cx="3682710" cy="53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3" name="Equation" r:id="rId16" imgW="2539800" imgH="368280" progId="Equation.DSMT4">
                  <p:embed/>
                </p:oleObj>
              </mc:Choice>
              <mc:Fallback>
                <p:oleObj name="Equation" r:id="rId16" imgW="2539800" imgH="368280" progId="Equation.DSMT4">
                  <p:embed/>
                  <p:pic>
                    <p:nvPicPr>
                      <p:cNvPr id="23" name="Объект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47602"/>
                        <a:ext cx="3682710" cy="534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447675" y="1678588"/>
            <a:ext cx="13258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4932040" y="18433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" name="Объект 4"/>
          <p:cNvSpPr>
            <a:spLocks noGrp="1"/>
          </p:cNvSpPr>
          <p:nvPr>
            <p:ph sz="half" idx="1"/>
          </p:nvPr>
        </p:nvSpPr>
        <p:spPr>
          <a:xfrm>
            <a:off x="195328" y="5183882"/>
            <a:ext cx="8244958" cy="573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/>
              <a:t>Аппроксимация диффузионного </a:t>
            </a:r>
            <a:r>
              <a:rPr lang="ru-RU" sz="2400" dirty="0" smtClean="0"/>
              <a:t>слагаемого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5328" y="865823"/>
            <a:ext cx="321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Разностные операторы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195328" y="4045390"/>
            <a:ext cx="8491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Осреднение коэффициентов диффузии</a:t>
            </a:r>
          </a:p>
        </p:txBody>
      </p:sp>
      <p:graphicFrame>
        <p:nvGraphicFramePr>
          <p:cNvPr id="33" name="Объ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181544"/>
              </p:ext>
            </p:extLst>
          </p:nvPr>
        </p:nvGraphicFramePr>
        <p:xfrm>
          <a:off x="284163" y="3695700"/>
          <a:ext cx="64293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4" name="Equation" r:id="rId18" imgW="495000" imgH="241200" progId="Equation.DSMT4">
                  <p:embed/>
                </p:oleObj>
              </mc:Choice>
              <mc:Fallback>
                <p:oleObj name="Equation" r:id="rId18" imgW="495000" imgH="241200" progId="Equation.DSMT4">
                  <p:embed/>
                  <p:pic>
                    <p:nvPicPr>
                      <p:cNvPr id="13" name="Объе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3695700"/>
                        <a:ext cx="642937" cy="312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156811"/>
              </p:ext>
            </p:extLst>
          </p:nvPr>
        </p:nvGraphicFramePr>
        <p:xfrm>
          <a:off x="5112070" y="3689075"/>
          <a:ext cx="51276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5" name="Equation" r:id="rId20" imgW="393480" imgH="241200" progId="Equation.DSMT4">
                  <p:embed/>
                </p:oleObj>
              </mc:Choice>
              <mc:Fallback>
                <p:oleObj name="Equation" r:id="rId20" imgW="393480" imgH="241200" progId="Equation.DSMT4">
                  <p:embed/>
                  <p:pic>
                    <p:nvPicPr>
                      <p:cNvPr id="33" name="Объект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070" y="3689075"/>
                        <a:ext cx="512762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 34"/>
          <p:cNvSpPr/>
          <p:nvPr/>
        </p:nvSpPr>
        <p:spPr>
          <a:xfrm>
            <a:off x="5591034" y="3654892"/>
            <a:ext cx="1709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соответственно</a:t>
            </a:r>
          </a:p>
        </p:txBody>
      </p:sp>
    </p:spTree>
    <p:extLst>
      <p:ext uri="{BB962C8B-B14F-4D97-AF65-F5344CB8AC3E}">
        <p14:creationId xmlns:p14="http://schemas.microsoft.com/office/powerpoint/2010/main" val="27691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57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Метод дробных шагов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17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948457"/>
            <a:ext cx="3969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Промежуточный временной слой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555655"/>
              </p:ext>
            </p:extLst>
          </p:nvPr>
        </p:nvGraphicFramePr>
        <p:xfrm>
          <a:off x="4177392" y="974863"/>
          <a:ext cx="16573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" name="Equation" r:id="rId4" imgW="1143000" imgH="241200" progId="Equation.DSMT4">
                  <p:embed/>
                </p:oleObj>
              </mc:Choice>
              <mc:Fallback>
                <p:oleObj name="Equation" r:id="rId4" imgW="1143000" imgH="24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392" y="974863"/>
                        <a:ext cx="165735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79512" y="1422499"/>
            <a:ext cx="5406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Решение на промежуточном временном слое </a:t>
            </a: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45232"/>
              </p:ext>
            </p:extLst>
          </p:nvPr>
        </p:nvGraphicFramePr>
        <p:xfrm>
          <a:off x="5521803" y="1405095"/>
          <a:ext cx="625878" cy="405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7" name="Equation" r:id="rId6" imgW="431640" imgH="279360" progId="Equation.DSMT4">
                  <p:embed/>
                </p:oleObj>
              </mc:Choice>
              <mc:Fallback>
                <p:oleObj name="Equation" r:id="rId6" imgW="43164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803" y="1405095"/>
                        <a:ext cx="625878" cy="405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182763" y="1906062"/>
            <a:ext cx="2063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Переход со слоя </a:t>
            </a: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585971"/>
              </p:ext>
            </p:extLst>
          </p:nvPr>
        </p:nvGraphicFramePr>
        <p:xfrm>
          <a:off x="2183338" y="1960342"/>
          <a:ext cx="2206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8" name="Equation" r:id="rId8" imgW="152280" imgH="241200" progId="Equation.DSMT4">
                  <p:embed/>
                </p:oleObj>
              </mc:Choice>
              <mc:Fallback>
                <p:oleObj name="Equation" r:id="rId8" imgW="152280" imgH="24120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338" y="1960342"/>
                        <a:ext cx="220662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2404000" y="1904362"/>
            <a:ext cx="445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</a:t>
            </a:r>
            <a:endParaRPr lang="ru-RU" sz="2400" dirty="0"/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259436"/>
              </p:ext>
            </p:extLst>
          </p:nvPr>
        </p:nvGraphicFramePr>
        <p:xfrm>
          <a:off x="2883468" y="1960718"/>
          <a:ext cx="3857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9" name="Equation" r:id="rId10" imgW="266400" imgH="266400" progId="Equation.DSMT4">
                  <p:embed/>
                </p:oleObj>
              </mc:Choice>
              <mc:Fallback>
                <p:oleObj name="Equation" r:id="rId10" imgW="266400" imgH="266400" progId="Equation.DSMT4">
                  <p:embed/>
                  <p:pic>
                    <p:nvPicPr>
                      <p:cNvPr id="16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468" y="1960718"/>
                        <a:ext cx="385763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Прямоугольник 17"/>
          <p:cNvSpPr/>
          <p:nvPr/>
        </p:nvSpPr>
        <p:spPr>
          <a:xfrm>
            <a:off x="3285894" y="1904362"/>
            <a:ext cx="1429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два этапа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763688" y="27089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84916"/>
              </p:ext>
            </p:extLst>
          </p:nvPr>
        </p:nvGraphicFramePr>
        <p:xfrm>
          <a:off x="1257300" y="2616654"/>
          <a:ext cx="6629400" cy="69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0" name="Equation" r:id="rId12" imgW="4572000" imgH="482400" progId="Equation.DSMT4">
                  <p:embed/>
                </p:oleObj>
              </mc:Choice>
              <mc:Fallback>
                <p:oleObj name="Equation" r:id="rId12" imgW="4572000" imgH="482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616654"/>
                        <a:ext cx="6629400" cy="699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591682"/>
              </p:ext>
            </p:extLst>
          </p:nvPr>
        </p:nvGraphicFramePr>
        <p:xfrm>
          <a:off x="1193763" y="3572030"/>
          <a:ext cx="694213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1" name="Equation" r:id="rId14" imgW="4787640" imgH="482400" progId="Equation.DSMT4">
                  <p:embed/>
                </p:oleObj>
              </mc:Choice>
              <mc:Fallback>
                <p:oleObj name="Equation" r:id="rId14" imgW="4787640" imgH="482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763" y="3572030"/>
                        <a:ext cx="694213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179512" y="4546188"/>
            <a:ext cx="8150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Итерационный метод </a:t>
            </a:r>
            <a:r>
              <a:rPr lang="ru-RU" sz="2000" dirty="0"/>
              <a:t>р</a:t>
            </a:r>
            <a:r>
              <a:rPr lang="ru-RU" sz="2000" dirty="0" smtClean="0"/>
              <a:t>ешения нелинейного уравнения </a:t>
            </a:r>
            <a:r>
              <a:rPr lang="ru-RU" sz="2000" dirty="0"/>
              <a:t>на </a:t>
            </a:r>
            <a:r>
              <a:rPr lang="ru-RU" sz="2000" dirty="0" smtClean="0"/>
              <a:t>первом этапе</a:t>
            </a:r>
            <a:endParaRPr lang="ru-RU" sz="2000" dirty="0"/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056284"/>
              </p:ext>
            </p:extLst>
          </p:nvPr>
        </p:nvGraphicFramePr>
        <p:xfrm>
          <a:off x="637340" y="5025700"/>
          <a:ext cx="5984730" cy="69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2" name="Equation" r:id="rId16" imgW="4127400" imgH="482400" progId="Equation.DSMT4">
                  <p:embed/>
                </p:oleObj>
              </mc:Choice>
              <mc:Fallback>
                <p:oleObj name="Equation" r:id="rId16" imgW="4127400" imgH="482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40" y="5025700"/>
                        <a:ext cx="5984730" cy="699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43380"/>
              </p:ext>
            </p:extLst>
          </p:nvPr>
        </p:nvGraphicFramePr>
        <p:xfrm>
          <a:off x="6947925" y="5231581"/>
          <a:ext cx="1344150" cy="312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3" name="Equation" r:id="rId18" imgW="927000" imgH="215640" progId="Equation.DSMT4">
                  <p:embed/>
                </p:oleObj>
              </mc:Choice>
              <mc:Fallback>
                <p:oleObj name="Equation" r:id="rId18" imgW="927000" imgH="21564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925" y="5231581"/>
                        <a:ext cx="1344150" cy="3126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915816" y="59060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720656"/>
              </p:ext>
            </p:extLst>
          </p:nvPr>
        </p:nvGraphicFramePr>
        <p:xfrm>
          <a:off x="800656" y="5986897"/>
          <a:ext cx="136366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4" name="Equation" r:id="rId20" imgW="939600" imgH="279360" progId="Equation.DSMT4">
                  <p:embed/>
                </p:oleObj>
              </mc:Choice>
              <mc:Fallback>
                <p:oleObj name="Equation" r:id="rId20" imgW="939600" imgH="27936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656" y="5986897"/>
                        <a:ext cx="1363662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1F9E30B-61BC-4709-81E4-21262F8D2869}"/>
              </a:ext>
            </a:extLst>
          </p:cNvPr>
          <p:cNvSpPr txBox="1"/>
          <p:nvPr/>
        </p:nvSpPr>
        <p:spPr>
          <a:xfrm>
            <a:off x="2229711" y="6004637"/>
            <a:ext cx="455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значение решения на промежуточном слое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560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Порядок аппроксимации разностной схемы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18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8992" y="876874"/>
            <a:ext cx="57925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Вычтем уравнения разностной схемы друг из друга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55927"/>
              </p:ext>
            </p:extLst>
          </p:nvPr>
        </p:nvGraphicFramePr>
        <p:xfrm>
          <a:off x="1752792" y="1259911"/>
          <a:ext cx="4640580" cy="68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0" name="Equation" r:id="rId4" imgW="3200400" imgH="469800" progId="Equation.DSMT4">
                  <p:embed/>
                </p:oleObj>
              </mc:Choice>
              <mc:Fallback>
                <p:oleObj name="Equation" r:id="rId4" imgW="3200400" imgH="469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792" y="1259911"/>
                        <a:ext cx="4640580" cy="681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715687"/>
              </p:ext>
            </p:extLst>
          </p:nvPr>
        </p:nvGraphicFramePr>
        <p:xfrm>
          <a:off x="1752792" y="2008783"/>
          <a:ext cx="19002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1" name="Equation" r:id="rId6" imgW="1282680" imgH="457200" progId="Equation.DSMT4">
                  <p:embed/>
                </p:oleObj>
              </mc:Choice>
              <mc:Fallback>
                <p:oleObj name="Equation" r:id="rId6" imgW="128268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792" y="2008783"/>
                        <a:ext cx="19002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367632" y="2816435"/>
            <a:ext cx="4883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Выражение</a:t>
            </a:r>
            <a:r>
              <a:rPr lang="ru-RU" sz="2000" dirty="0" smtClean="0"/>
              <a:t> </a:t>
            </a:r>
            <a:r>
              <a:rPr lang="ru-RU" sz="2000" dirty="0" smtClean="0"/>
              <a:t>для </a:t>
            </a:r>
            <a:r>
              <a:rPr lang="ru-RU" sz="2000" dirty="0" smtClean="0"/>
              <a:t>суммы уравнений схемы</a:t>
            </a:r>
            <a:endParaRPr lang="ru-RU" sz="2000" dirty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375112"/>
              </p:ext>
            </p:extLst>
          </p:nvPr>
        </p:nvGraphicFramePr>
        <p:xfrm>
          <a:off x="751681" y="3374537"/>
          <a:ext cx="7954963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2" name="Equation" r:id="rId8" imgW="5486400" imgH="952200" progId="Equation.DSMT4">
                  <p:embed/>
                </p:oleObj>
              </mc:Choice>
              <mc:Fallback>
                <p:oleObj name="Equation" r:id="rId8" imgW="5486400" imgH="952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681" y="3374537"/>
                        <a:ext cx="7954963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298992" y="4989443"/>
            <a:ext cx="8411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При гладком коэффициенте диффузии и </a:t>
            </a:r>
            <a:r>
              <a:rPr lang="ru-RU" sz="2000" dirty="0" smtClean="0"/>
              <a:t>правой части </a:t>
            </a:r>
            <a:r>
              <a:rPr lang="ru-RU" sz="2000" dirty="0"/>
              <a:t>на решениях исходной задачи невязка данной разностной схемы равна</a:t>
            </a:r>
            <a:endParaRPr lang="ru-RU" sz="2400" dirty="0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061215"/>
              </p:ext>
            </p:extLst>
          </p:nvPr>
        </p:nvGraphicFramePr>
        <p:xfrm>
          <a:off x="3612458" y="5824303"/>
          <a:ext cx="1638558" cy="405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93" name="Equation" r:id="rId10" imgW="1130040" imgH="279360" progId="Equation.DSMT4">
                  <p:embed/>
                </p:oleObj>
              </mc:Choice>
              <mc:Fallback>
                <p:oleObj name="Equation" r:id="rId10" imgW="1130040" imgH="2793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2458" y="5824303"/>
                        <a:ext cx="1638558" cy="405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831007-D75A-4115-B84A-AB3255588082}"/>
              </a:ext>
            </a:extLst>
          </p:cNvPr>
          <p:cNvSpPr txBox="1"/>
          <p:nvPr/>
        </p:nvSpPr>
        <p:spPr>
          <a:xfrm>
            <a:off x="3844028" y="2164996"/>
            <a:ext cx="389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азностная производная по времени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3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330" y="234888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Тестирование алгоритма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6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ru-RU" sz="3600" dirty="0"/>
              <a:t>Содержание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ru-RU" dirty="0"/>
              <a:t>Актуальность проблемы</a:t>
            </a:r>
          </a:p>
          <a:p>
            <a:r>
              <a:rPr lang="ru-RU" dirty="0"/>
              <a:t>Постановка задачи</a:t>
            </a:r>
          </a:p>
          <a:p>
            <a:r>
              <a:rPr lang="ru-RU" dirty="0"/>
              <a:t>Гетерогенная модель развития эпидемии</a:t>
            </a:r>
          </a:p>
          <a:p>
            <a:r>
              <a:rPr lang="ru-RU" dirty="0"/>
              <a:t>Нелокальная модель диффузии с инфицированием</a:t>
            </a:r>
          </a:p>
          <a:p>
            <a:r>
              <a:rPr lang="ru-RU" dirty="0"/>
              <a:t>Разностная схема</a:t>
            </a:r>
          </a:p>
          <a:p>
            <a:r>
              <a:rPr lang="ru-RU" dirty="0"/>
              <a:t>Модельная задача</a:t>
            </a:r>
          </a:p>
          <a:p>
            <a:r>
              <a:rPr lang="ru-RU" dirty="0"/>
              <a:t>Результаты расчетов</a:t>
            </a:r>
          </a:p>
          <a:p>
            <a:r>
              <a:rPr lang="ru-RU" dirty="0"/>
              <a:t>Выводы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5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Постановка модельной задачи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20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496036"/>
              </p:ext>
            </p:extLst>
          </p:nvPr>
        </p:nvGraphicFramePr>
        <p:xfrm>
          <a:off x="1103806" y="859479"/>
          <a:ext cx="3093372" cy="66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0" name="Equation" r:id="rId4" imgW="2133360" imgH="457200" progId="Equation.DSMT4">
                  <p:embed/>
                </p:oleObj>
              </mc:Choice>
              <mc:Fallback>
                <p:oleObj name="Equation" r:id="rId4" imgW="213336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806" y="859479"/>
                        <a:ext cx="3093372" cy="6629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051048"/>
              </p:ext>
            </p:extLst>
          </p:nvPr>
        </p:nvGraphicFramePr>
        <p:xfrm>
          <a:off x="4521774" y="1006479"/>
          <a:ext cx="1638558" cy="38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1" name="Equation" r:id="rId6" imgW="1130040" imgH="266400" progId="Equation.DSMT4">
                  <p:embed/>
                </p:oleObj>
              </mc:Choice>
              <mc:Fallback>
                <p:oleObj name="Equation" r:id="rId6" imgW="1130040" imgH="26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774" y="1006479"/>
                        <a:ext cx="1638558" cy="386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596448"/>
              </p:ext>
            </p:extLst>
          </p:nvPr>
        </p:nvGraphicFramePr>
        <p:xfrm>
          <a:off x="6467833" y="1093941"/>
          <a:ext cx="1012680" cy="23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2" name="Equation" r:id="rId8" imgW="698400" imgH="164880" progId="Equation.DSMT4">
                  <p:embed/>
                </p:oleObj>
              </mc:Choice>
              <mc:Fallback>
                <p:oleObj name="Equation" r:id="rId8" imgW="698400" imgH="1648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833" y="1093941"/>
                        <a:ext cx="1012680" cy="2390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992548"/>
              </p:ext>
            </p:extLst>
          </p:nvPr>
        </p:nvGraphicFramePr>
        <p:xfrm>
          <a:off x="7788014" y="1083941"/>
          <a:ext cx="1012680" cy="294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3" name="Equation" r:id="rId10" imgW="698400" imgH="203040" progId="Equation.DSMT4">
                  <p:embed/>
                </p:oleObj>
              </mc:Choice>
              <mc:Fallback>
                <p:oleObj name="Equation" r:id="rId10" imgW="69840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014" y="1083941"/>
                        <a:ext cx="1012680" cy="2944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891126"/>
              </p:ext>
            </p:extLst>
          </p:nvPr>
        </p:nvGraphicFramePr>
        <p:xfrm>
          <a:off x="2549539" y="1500190"/>
          <a:ext cx="18605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4" name="Equation" r:id="rId12" imgW="1282680" imgH="279360" progId="Equation.DSMT4">
                  <p:embed/>
                </p:oleObj>
              </mc:Choice>
              <mc:Fallback>
                <p:oleObj name="Equation" r:id="rId12" imgW="1282680" imgH="2793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39" y="1500190"/>
                        <a:ext cx="1860550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427546"/>
              </p:ext>
            </p:extLst>
          </p:nvPr>
        </p:nvGraphicFramePr>
        <p:xfrm>
          <a:off x="2549539" y="1898100"/>
          <a:ext cx="10128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5" name="Equation" r:id="rId14" imgW="698400" imgH="457200" progId="Equation.DSMT4">
                  <p:embed/>
                </p:oleObj>
              </mc:Choice>
              <mc:Fallback>
                <p:oleObj name="Equation" r:id="rId14" imgW="698400" imgH="457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39" y="1898100"/>
                        <a:ext cx="101282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349340" y="1503149"/>
            <a:ext cx="2058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Замена функции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4379099" y="2092012"/>
            <a:ext cx="35350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у</a:t>
            </a:r>
            <a:r>
              <a:rPr lang="ru-RU" sz="2000" dirty="0" smtClean="0"/>
              <a:t>равнение </a:t>
            </a:r>
            <a:r>
              <a:rPr lang="ru-RU" sz="2000" dirty="0"/>
              <a:t>для новой функции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68494" y="2636514"/>
            <a:ext cx="8219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начально-краевые условия как </a:t>
            </a:r>
            <a:r>
              <a:rPr lang="ru-RU" sz="2000" dirty="0"/>
              <a:t>у исходной задачи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1078117" y="3253517"/>
            <a:ext cx="7291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Решение задачи Штурма – </a:t>
            </a:r>
            <a:r>
              <a:rPr lang="ru-RU" sz="2000" dirty="0" err="1"/>
              <a:t>Лиувилля</a:t>
            </a:r>
            <a:r>
              <a:rPr lang="ru-RU" sz="2000" dirty="0"/>
              <a:t> </a:t>
            </a:r>
            <a:r>
              <a:rPr lang="ru-RU" sz="2000" dirty="0" smtClean="0"/>
              <a:t>приводит к решению </a:t>
            </a:r>
            <a:r>
              <a:rPr lang="ru-RU" sz="2000" dirty="0"/>
              <a:t>в виде</a:t>
            </a:r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259895"/>
              </p:ext>
            </p:extLst>
          </p:nvPr>
        </p:nvGraphicFramePr>
        <p:xfrm>
          <a:off x="2380104" y="3785565"/>
          <a:ext cx="429101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6" name="Equation" r:id="rId16" imgW="2958840" imgH="495000" progId="Equation.DSMT4">
                  <p:embed/>
                </p:oleObj>
              </mc:Choice>
              <mc:Fallback>
                <p:oleObj name="Equation" r:id="rId16" imgW="2958840" imgH="4950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104" y="3785565"/>
                        <a:ext cx="4291013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594257"/>
              </p:ext>
            </p:extLst>
          </p:nvPr>
        </p:nvGraphicFramePr>
        <p:xfrm>
          <a:off x="732206" y="4733947"/>
          <a:ext cx="3994434" cy="80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7" name="Equation" r:id="rId18" imgW="2958840" imgH="596880" progId="Equation.DSMT4">
                  <p:embed/>
                </p:oleObj>
              </mc:Choice>
              <mc:Fallback>
                <p:oleObj name="Equation" r:id="rId18" imgW="2958840" imgH="59688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06" y="4733947"/>
                        <a:ext cx="3994434" cy="80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474155"/>
              </p:ext>
            </p:extLst>
          </p:nvPr>
        </p:nvGraphicFramePr>
        <p:xfrm>
          <a:off x="5659412" y="4751453"/>
          <a:ext cx="2211300" cy="788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8" name="Equation" r:id="rId20" imgW="1638000" imgH="583920" progId="Equation.DSMT4">
                  <p:embed/>
                </p:oleObj>
              </mc:Choice>
              <mc:Fallback>
                <p:oleObj name="Equation" r:id="rId20" imgW="1638000" imgH="58392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412" y="4751453"/>
                        <a:ext cx="2211300" cy="788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Прямоугольник 36"/>
          <p:cNvSpPr/>
          <p:nvPr/>
        </p:nvSpPr>
        <p:spPr>
          <a:xfrm>
            <a:off x="385527" y="5653796"/>
            <a:ext cx="4955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Рост </a:t>
            </a:r>
            <a:r>
              <a:rPr lang="ru-RU" dirty="0" smtClean="0"/>
              <a:t>концентрации </a:t>
            </a:r>
            <a:r>
              <a:rPr lang="ru-RU" dirty="0"/>
              <a:t>возможен в случае, </a:t>
            </a:r>
            <a:endParaRPr lang="ru-RU" dirty="0" smtClean="0"/>
          </a:p>
          <a:p>
            <a:r>
              <a:rPr lang="ru-RU" dirty="0" smtClean="0"/>
              <a:t>если </a:t>
            </a:r>
            <a:r>
              <a:rPr lang="ru-RU" dirty="0"/>
              <a:t>мощность источника </a:t>
            </a:r>
            <a:endParaRPr lang="ru-RU" dirty="0" smtClean="0"/>
          </a:p>
          <a:p>
            <a:r>
              <a:rPr lang="ru-RU" dirty="0" smtClean="0"/>
              <a:t>больше </a:t>
            </a:r>
            <a:r>
              <a:rPr lang="ru-RU" dirty="0"/>
              <a:t>критического значения</a:t>
            </a:r>
          </a:p>
        </p:txBody>
      </p:sp>
      <p:sp>
        <p:nvSpPr>
          <p:cNvPr id="38" name="Rectangle 55"/>
          <p:cNvSpPr>
            <a:spLocks noChangeArrowheads="1"/>
          </p:cNvSpPr>
          <p:nvPr/>
        </p:nvSpPr>
        <p:spPr bwMode="auto">
          <a:xfrm>
            <a:off x="4313138" y="60626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638949"/>
              </p:ext>
            </p:extLst>
          </p:nvPr>
        </p:nvGraphicFramePr>
        <p:xfrm>
          <a:off x="5115718" y="5758730"/>
          <a:ext cx="3298687" cy="71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9" name="Equation" r:id="rId22" imgW="2412720" imgH="520560" progId="Equation.DSMT4">
                  <p:embed/>
                </p:oleObj>
              </mc:Choice>
              <mc:Fallback>
                <p:oleObj name="Equation" r:id="rId22" imgW="2412720" imgH="52056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5718" y="5758730"/>
                        <a:ext cx="3298687" cy="713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2ECADB-051B-4CF5-9913-C363BDBB0F8E}"/>
              </a:ext>
            </a:extLst>
          </p:cNvPr>
          <p:cNvSpPr txBox="1"/>
          <p:nvPr/>
        </p:nvSpPr>
        <p:spPr>
          <a:xfrm>
            <a:off x="2128830" y="4487097"/>
            <a:ext cx="574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Коэффициенты разложения и собственные значения </a:t>
            </a:r>
          </a:p>
        </p:txBody>
      </p:sp>
    </p:spTree>
    <p:extLst>
      <p:ext uri="{BB962C8B-B14F-4D97-AF65-F5344CB8AC3E}">
        <p14:creationId xmlns:p14="http://schemas.microsoft.com/office/powerpoint/2010/main" val="22669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2700" dirty="0"/>
              <a:t>Численное решение с граничными условиями первого рода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>
          <a:xfrm>
            <a:off x="8316416" y="6356350"/>
            <a:ext cx="370384" cy="365125"/>
          </a:xfrm>
        </p:spPr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21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76187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Начальное распределение</a:t>
            </a: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724762"/>
              </p:ext>
            </p:extLst>
          </p:nvPr>
        </p:nvGraphicFramePr>
        <p:xfrm>
          <a:off x="3059831" y="1182541"/>
          <a:ext cx="2609820" cy="36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1" name="Equation" r:id="rId6" imgW="1739880" imgH="241200" progId="Equation.DSMT4">
                  <p:embed/>
                </p:oleObj>
              </mc:Choice>
              <mc:Fallback>
                <p:oleObj name="Equation" r:id="rId6" imgW="1739880" imgH="24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1" y="1182541"/>
                        <a:ext cx="2609820" cy="36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251520" y="1401482"/>
            <a:ext cx="2333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Точное решение</a:t>
            </a:r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886214"/>
              </p:ext>
            </p:extLst>
          </p:nvPr>
        </p:nvGraphicFramePr>
        <p:xfrm>
          <a:off x="2889063" y="1782782"/>
          <a:ext cx="3480174" cy="4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2" name="Equation" r:id="rId8" imgW="2400120" imgH="304560" progId="Equation.DSMT4">
                  <p:embed/>
                </p:oleObj>
              </mc:Choice>
              <mc:Fallback>
                <p:oleObj name="Equation" r:id="rId8" imgW="2400120" imgH="304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063" y="1782782"/>
                        <a:ext cx="3480174" cy="44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" y="4665931"/>
            <a:ext cx="8286750" cy="1000125"/>
          </a:xfrm>
          <a:prstGeom prst="rect">
            <a:avLst/>
          </a:prstGeom>
        </p:spPr>
      </p:pic>
      <p:sp>
        <p:nvSpPr>
          <p:cNvPr id="35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04950"/>
              </p:ext>
            </p:extLst>
          </p:nvPr>
        </p:nvGraphicFramePr>
        <p:xfrm>
          <a:off x="1404663" y="5726368"/>
          <a:ext cx="2484946" cy="51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3" name="Equation" r:id="rId11" imgW="1714320" imgH="355320" progId="Equation.DSMT4">
                  <p:embed/>
                </p:oleObj>
              </mc:Choice>
              <mc:Fallback>
                <p:oleObj name="Equation" r:id="rId11" imgW="1714320" imgH="35532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663" y="5726368"/>
                        <a:ext cx="2484946" cy="5153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Прямоугольник 36"/>
          <p:cNvSpPr/>
          <p:nvPr/>
        </p:nvSpPr>
        <p:spPr>
          <a:xfrm>
            <a:off x="420245" y="5665172"/>
            <a:ext cx="94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Здесь</a:t>
            </a:r>
          </a:p>
        </p:txBody>
      </p:sp>
      <p:sp>
        <p:nvSpPr>
          <p:cNvPr id="38" name="Rectangle 42"/>
          <p:cNvSpPr>
            <a:spLocks noChangeArrowheads="1"/>
          </p:cNvSpPr>
          <p:nvPr/>
        </p:nvSpPr>
        <p:spPr bwMode="auto">
          <a:xfrm>
            <a:off x="4139952" y="57946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905875"/>
              </p:ext>
            </p:extLst>
          </p:nvPr>
        </p:nvGraphicFramePr>
        <p:xfrm>
          <a:off x="4669664" y="5719071"/>
          <a:ext cx="257587" cy="349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4"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664" y="5719071"/>
                        <a:ext cx="257587" cy="3495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4651146" y="57969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" name="Объект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461452"/>
              </p:ext>
            </p:extLst>
          </p:nvPr>
        </p:nvGraphicFramePr>
        <p:xfrm>
          <a:off x="545348" y="6155093"/>
          <a:ext cx="276105" cy="349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" name="Equation" r:id="rId15" imgW="190417" imgH="241195" progId="Equation.DSMT4">
                  <p:embed/>
                </p:oleObj>
              </mc:Choice>
              <mc:Fallback>
                <p:oleObj name="Equation" r:id="rId15" imgW="190417" imgH="241195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48" y="6155093"/>
                        <a:ext cx="276105" cy="349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Объект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239170"/>
              </p:ext>
            </p:extLst>
          </p:nvPr>
        </p:nvGraphicFramePr>
        <p:xfrm>
          <a:off x="6612578" y="5751679"/>
          <a:ext cx="8270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6" name="Equation" r:id="rId17" imgW="571320" imgH="266400" progId="Equation.DSMT4">
                  <p:embed/>
                </p:oleObj>
              </mc:Choice>
              <mc:Fallback>
                <p:oleObj name="Equation" r:id="rId17" imgW="571320" imgH="2664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2578" y="5751679"/>
                        <a:ext cx="827088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5" name="Объект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902783"/>
              </p:ext>
            </p:extLst>
          </p:nvPr>
        </p:nvGraphicFramePr>
        <p:xfrm>
          <a:off x="2535170" y="6195101"/>
          <a:ext cx="17494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7" name="Equation" r:id="rId19" imgW="1206360" imgH="266400" progId="Equation.DSMT4">
                  <p:embed/>
                </p:oleObj>
              </mc:Choice>
              <mc:Fallback>
                <p:oleObj name="Equation" r:id="rId19" imgW="1206360" imgH="2664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170" y="6195101"/>
                        <a:ext cx="174942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4848894" y="5704371"/>
            <a:ext cx="17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— </a:t>
            </a:r>
            <a:r>
              <a:rPr lang="ru-RU" sz="2000" dirty="0"/>
              <a:t>ошибка при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821453" y="6127183"/>
            <a:ext cx="17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— </a:t>
            </a:r>
            <a:r>
              <a:rPr lang="ru-RU" sz="2000" dirty="0"/>
              <a:t>ошибка при</a:t>
            </a:r>
          </a:p>
        </p:txBody>
      </p:sp>
      <p:graphicFrame>
        <p:nvGraphicFramePr>
          <p:cNvPr id="50" name="Объект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809761"/>
              </p:ext>
            </p:extLst>
          </p:nvPr>
        </p:nvGraphicFramePr>
        <p:xfrm>
          <a:off x="4651146" y="6158403"/>
          <a:ext cx="276105" cy="349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8" name="Equation" r:id="rId21" imgW="190440" imgH="241200" progId="Equation.DSMT4">
                  <p:embed/>
                </p:oleObj>
              </mc:Choice>
              <mc:Fallback>
                <p:oleObj name="Equation" r:id="rId21" imgW="190440" imgH="241200" progId="Equation.DSMT4">
                  <p:embed/>
                  <p:pic>
                    <p:nvPicPr>
                      <p:cNvPr id="41" name="Объект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146" y="6158403"/>
                        <a:ext cx="276105" cy="349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Прямоугольник 51"/>
          <p:cNvSpPr/>
          <p:nvPr/>
        </p:nvSpPr>
        <p:spPr>
          <a:xfrm>
            <a:off x="4894480" y="6129904"/>
            <a:ext cx="17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— </a:t>
            </a:r>
            <a:r>
              <a:rPr lang="ru-RU" sz="2000" dirty="0"/>
              <a:t>ошибка при</a:t>
            </a:r>
          </a:p>
        </p:txBody>
      </p:sp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383314"/>
              </p:ext>
            </p:extLst>
          </p:nvPr>
        </p:nvGraphicFramePr>
        <p:xfrm>
          <a:off x="6612578" y="6168620"/>
          <a:ext cx="17494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9" name="Equation" r:id="rId23" imgW="1206360" imgH="266400" progId="Equation.DSMT4">
                  <p:embed/>
                </p:oleObj>
              </mc:Choice>
              <mc:Fallback>
                <p:oleObj name="Equation" r:id="rId23" imgW="1206360" imgH="266400" progId="Equation.DSMT4">
                  <p:embed/>
                  <p:pic>
                    <p:nvPicPr>
                      <p:cNvPr id="45" name="Объект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2578" y="6168620"/>
                        <a:ext cx="174942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аппрокс_гу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666734" y="2269591"/>
            <a:ext cx="3810532" cy="2332046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251520" y="221443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/>
              <a:t>Численное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208971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7990" y="2284652"/>
            <a:ext cx="3334216" cy="23472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2700" dirty="0"/>
              <a:t>Численное решение с граничными условиями второго рода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>
          <a:xfrm>
            <a:off x="8316416" y="6356350"/>
            <a:ext cx="370384" cy="365125"/>
          </a:xfrm>
        </p:spPr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22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761878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Начальное распределение</a:t>
            </a: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77824"/>
              </p:ext>
            </p:extLst>
          </p:nvPr>
        </p:nvGraphicFramePr>
        <p:xfrm>
          <a:off x="3022600" y="1182687"/>
          <a:ext cx="2685960" cy="36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8" name="Equation" r:id="rId7" imgW="1790640" imgH="241200" progId="Equation.DSMT4">
                  <p:embed/>
                </p:oleObj>
              </mc:Choice>
              <mc:Fallback>
                <p:oleObj name="Equation" r:id="rId7" imgW="1790640" imgH="241200" progId="Equation.DSMT4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1182687"/>
                        <a:ext cx="2685960" cy="36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249170" y="2199937"/>
            <a:ext cx="2954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Численное решение</a:t>
            </a:r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579792"/>
              </p:ext>
            </p:extLst>
          </p:nvPr>
        </p:nvGraphicFramePr>
        <p:xfrm>
          <a:off x="2852738" y="1782763"/>
          <a:ext cx="35528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9" name="Equation" r:id="rId9" imgW="2450880" imgH="304560" progId="Equation.DSMT4">
                  <p:embed/>
                </p:oleObj>
              </mc:Choice>
              <mc:Fallback>
                <p:oleObj name="Equation" r:id="rId9" imgW="2450880" imgH="304560" progId="Equation.DSMT4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1782763"/>
                        <a:ext cx="355282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361816"/>
              </p:ext>
            </p:extLst>
          </p:nvPr>
        </p:nvGraphicFramePr>
        <p:xfrm>
          <a:off x="1404663" y="5726368"/>
          <a:ext cx="2484946" cy="51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0" name="Equation" r:id="rId11" imgW="1714320" imgH="355320" progId="Equation.DSMT4">
                  <p:embed/>
                </p:oleObj>
              </mc:Choice>
              <mc:Fallback>
                <p:oleObj name="Equation" r:id="rId11" imgW="1714320" imgH="355320" progId="Equation.DSMT4">
                  <p:embed/>
                  <p:pic>
                    <p:nvPicPr>
                      <p:cNvPr id="36" name="Объект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663" y="5726368"/>
                        <a:ext cx="2484946" cy="5153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Прямоугольник 36"/>
          <p:cNvSpPr/>
          <p:nvPr/>
        </p:nvSpPr>
        <p:spPr>
          <a:xfrm>
            <a:off x="420245" y="5665172"/>
            <a:ext cx="94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Здесь</a:t>
            </a:r>
          </a:p>
        </p:txBody>
      </p:sp>
      <p:sp>
        <p:nvSpPr>
          <p:cNvPr id="38" name="Rectangle 42"/>
          <p:cNvSpPr>
            <a:spLocks noChangeArrowheads="1"/>
          </p:cNvSpPr>
          <p:nvPr/>
        </p:nvSpPr>
        <p:spPr bwMode="auto">
          <a:xfrm>
            <a:off x="4139952" y="57946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9" name="Объект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621006"/>
              </p:ext>
            </p:extLst>
          </p:nvPr>
        </p:nvGraphicFramePr>
        <p:xfrm>
          <a:off x="4636893" y="5721213"/>
          <a:ext cx="257587" cy="349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1"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39" name="Объект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6893" y="5721213"/>
                        <a:ext cx="257587" cy="3495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4651146" y="57969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" name="Объект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461452"/>
              </p:ext>
            </p:extLst>
          </p:nvPr>
        </p:nvGraphicFramePr>
        <p:xfrm>
          <a:off x="545348" y="6155093"/>
          <a:ext cx="276105" cy="349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2" name="Equation" r:id="rId15" imgW="190417" imgH="241195" progId="Equation.DSMT4">
                  <p:embed/>
                </p:oleObj>
              </mc:Choice>
              <mc:Fallback>
                <p:oleObj name="Equation" r:id="rId15" imgW="190417" imgH="241195" progId="Equation.DSMT4">
                  <p:embed/>
                  <p:pic>
                    <p:nvPicPr>
                      <p:cNvPr id="41" name="Объект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48" y="6155093"/>
                        <a:ext cx="276105" cy="349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Объект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594018"/>
              </p:ext>
            </p:extLst>
          </p:nvPr>
        </p:nvGraphicFramePr>
        <p:xfrm>
          <a:off x="6612578" y="5751679"/>
          <a:ext cx="8270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3" name="Equation" r:id="rId17" imgW="571320" imgH="266400" progId="Equation.DSMT4">
                  <p:embed/>
                </p:oleObj>
              </mc:Choice>
              <mc:Fallback>
                <p:oleObj name="Equation" r:id="rId17" imgW="571320" imgH="266400" progId="Equation.DSMT4">
                  <p:embed/>
                  <p:pic>
                    <p:nvPicPr>
                      <p:cNvPr id="43" name="Объект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2578" y="5751679"/>
                        <a:ext cx="827088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5" name="Объект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902783"/>
              </p:ext>
            </p:extLst>
          </p:nvPr>
        </p:nvGraphicFramePr>
        <p:xfrm>
          <a:off x="2535170" y="6195101"/>
          <a:ext cx="17494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4" name="Equation" r:id="rId19" imgW="1206360" imgH="266400" progId="Equation.DSMT4">
                  <p:embed/>
                </p:oleObj>
              </mc:Choice>
              <mc:Fallback>
                <p:oleObj name="Equation" r:id="rId19" imgW="1206360" imgH="266400" progId="Equation.DSMT4">
                  <p:embed/>
                  <p:pic>
                    <p:nvPicPr>
                      <p:cNvPr id="45" name="Объект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170" y="6195101"/>
                        <a:ext cx="174942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4848894" y="5702464"/>
            <a:ext cx="17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— </a:t>
            </a:r>
            <a:r>
              <a:rPr lang="ru-RU" sz="2000" dirty="0"/>
              <a:t>ошибка при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821453" y="6127183"/>
            <a:ext cx="17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— </a:t>
            </a:r>
            <a:r>
              <a:rPr lang="ru-RU" sz="2000" dirty="0"/>
              <a:t>ошибка при</a:t>
            </a:r>
          </a:p>
        </p:txBody>
      </p:sp>
      <p:graphicFrame>
        <p:nvGraphicFramePr>
          <p:cNvPr id="50" name="Объект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809761"/>
              </p:ext>
            </p:extLst>
          </p:nvPr>
        </p:nvGraphicFramePr>
        <p:xfrm>
          <a:off x="4651146" y="6158403"/>
          <a:ext cx="276105" cy="349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5" name="Equation" r:id="rId21" imgW="190440" imgH="241200" progId="Equation.DSMT4">
                  <p:embed/>
                </p:oleObj>
              </mc:Choice>
              <mc:Fallback>
                <p:oleObj name="Equation" r:id="rId21" imgW="190440" imgH="241200" progId="Equation.DSMT4">
                  <p:embed/>
                  <p:pic>
                    <p:nvPicPr>
                      <p:cNvPr id="50" name="Объект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146" y="6158403"/>
                        <a:ext cx="276105" cy="349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Прямоугольник 51"/>
          <p:cNvSpPr/>
          <p:nvPr/>
        </p:nvSpPr>
        <p:spPr>
          <a:xfrm>
            <a:off x="4894480" y="6129904"/>
            <a:ext cx="17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— </a:t>
            </a:r>
            <a:r>
              <a:rPr lang="ru-RU" sz="2000" dirty="0"/>
              <a:t>ошибка при</a:t>
            </a:r>
          </a:p>
        </p:txBody>
      </p:sp>
      <p:graphicFrame>
        <p:nvGraphicFramePr>
          <p:cNvPr id="53" name="Объект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268809"/>
              </p:ext>
            </p:extLst>
          </p:nvPr>
        </p:nvGraphicFramePr>
        <p:xfrm>
          <a:off x="6612578" y="6168620"/>
          <a:ext cx="17494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" name="Equation" r:id="rId23" imgW="1206360" imgH="266400" progId="Equation.DSMT4">
                  <p:embed/>
                </p:oleObj>
              </mc:Choice>
              <mc:Fallback>
                <p:oleObj name="Equation" r:id="rId23" imgW="1206360" imgH="266400" progId="Equation.DSMT4">
                  <p:embed/>
                  <p:pic>
                    <p:nvPicPr>
                      <p:cNvPr id="53" name="Объект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2578" y="6168620"/>
                        <a:ext cx="174942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" y="4754909"/>
            <a:ext cx="8134350" cy="952500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249170" y="1465580"/>
            <a:ext cx="2335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Точное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757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700808"/>
            <a:ext cx="7920880" cy="2880320"/>
          </a:xfrm>
        </p:spPr>
        <p:txBody>
          <a:bodyPr>
            <a:normAutofit/>
          </a:bodyPr>
          <a:lstStyle/>
          <a:p>
            <a:r>
              <a:rPr lang="ru-RU" sz="4000" dirty="0"/>
              <a:t>Результаты расчетов по</a:t>
            </a:r>
            <a:br>
              <a:rPr lang="ru-RU" sz="4000" dirty="0"/>
            </a:br>
            <a:r>
              <a:rPr lang="ru-RU" sz="4000" dirty="0"/>
              <a:t>нелокальной диффузионной модели развития эпидемии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24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5844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2800" dirty="0"/>
              <a:t>Равномерное начальное распределение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восприимчивых </a:t>
            </a:r>
            <a:r>
              <a:rPr lang="ru-RU" sz="2800" dirty="0"/>
              <a:t>и инфицированных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24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3624" r="12201" b="8148"/>
          <a:stretch/>
        </p:blipFill>
        <p:spPr>
          <a:xfrm>
            <a:off x="4983838" y="3738226"/>
            <a:ext cx="3314733" cy="266504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40152" y="3553560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Средние значения</a:t>
            </a:r>
            <a:endParaRPr lang="ru-RU" sz="2000" dirty="0"/>
          </a:p>
        </p:txBody>
      </p:sp>
      <p:pic>
        <p:nvPicPr>
          <p:cNvPr id="3" name="волна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8760" y="1018561"/>
            <a:ext cx="4286849" cy="2537815"/>
          </a:xfrm>
          <a:prstGeom prst="rect">
            <a:avLst/>
          </a:prstGeom>
        </p:spPr>
      </p:pic>
      <p:pic>
        <p:nvPicPr>
          <p:cNvPr id="4" name="волна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16016" y="958444"/>
            <a:ext cx="4286849" cy="2572109"/>
          </a:xfrm>
          <a:prstGeom prst="rect">
            <a:avLst/>
          </a:prstGeom>
        </p:spPr>
      </p:pic>
      <p:pic>
        <p:nvPicPr>
          <p:cNvPr id="5" name="волна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8760" y="4001097"/>
            <a:ext cx="4286849" cy="253781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763688" y="101856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Восприимчивые</a:t>
            </a:r>
            <a:endParaRPr lang="ru-RU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671291" y="98105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Инфицированные</a:t>
            </a:r>
            <a:endParaRPr lang="ru-RU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850115" y="3553560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Тяжелобольные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402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618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200" dirty="0"/>
              <a:t>Неоднородное начальное распределение  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25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283" r="12201" b="8619"/>
          <a:stretch/>
        </p:blipFill>
        <p:spPr>
          <a:xfrm>
            <a:off x="4932040" y="3607335"/>
            <a:ext cx="3489193" cy="27693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393777" y="3707097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Средние значения</a:t>
            </a:r>
            <a:endParaRPr lang="ru-RU" sz="2000" dirty="0"/>
          </a:p>
        </p:txBody>
      </p:sp>
      <p:pic>
        <p:nvPicPr>
          <p:cNvPr id="4" name="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6362" y="916484"/>
            <a:ext cx="4286849" cy="2537815"/>
          </a:xfrm>
          <a:prstGeom prst="rect">
            <a:avLst/>
          </a:prstGeom>
        </p:spPr>
      </p:pic>
      <p:pic>
        <p:nvPicPr>
          <p:cNvPr id="5" name="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3211" y="894914"/>
            <a:ext cx="4286849" cy="2554961"/>
          </a:xfrm>
          <a:prstGeom prst="rect">
            <a:avLst/>
          </a:prstGeom>
        </p:spPr>
      </p:pic>
      <p:pic>
        <p:nvPicPr>
          <p:cNvPr id="6" name="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9624" y="3835683"/>
            <a:ext cx="4286849" cy="252066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335117" y="958082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Восприимчивые</a:t>
            </a:r>
            <a:endParaRPr lang="ru-RU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526560" y="958082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Инфицированные</a:t>
            </a:r>
            <a:endParaRPr lang="ru-RU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523048" y="3707097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Тяжелобольные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7607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Заключение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26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B1B60-B2C2-4282-BC92-5211767C266A}"/>
              </a:ext>
            </a:extLst>
          </p:cNvPr>
          <p:cNvSpPr txBox="1"/>
          <p:nvPr/>
        </p:nvSpPr>
        <p:spPr>
          <a:xfrm>
            <a:off x="539552" y="1228397"/>
            <a:ext cx="81472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В работе предложена принципиально новая модель развития эпидемии инфекционных заболеваний. Модель учитывает нелокальные эффекты, связанные с передачей инфекции между ближайшими индивидами, и случайное перемещение индивидов.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Исследована динамика изменения вероятности эпидемиологического состояния каждого индивида в популяции. Модель может использоваться для описания динамики развития инфекционных заболеваний для сравнительно небольшого коллектива индивидов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Разработан численный алгоритм, основанный на методе дробных шагов и использующий технологию распараллеливания для решения системы нелинейных дифференциальных уравнений диффузии с коэффициентами диффузии, зависящими от параметров биологического состояния индивидов</a:t>
            </a:r>
          </a:p>
        </p:txBody>
      </p:sp>
    </p:spTree>
    <p:extLst>
      <p:ext uri="{BB962C8B-B14F-4D97-AF65-F5344CB8AC3E}">
        <p14:creationId xmlns:p14="http://schemas.microsoft.com/office/powerpoint/2010/main" val="34920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Публикации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27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242289" y="1022078"/>
            <a:ext cx="2170584" cy="460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Т.Е. Разумов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87624" y="1474546"/>
            <a:ext cx="63367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«Модель эпидемии SIR с учетом пространственной </a:t>
            </a:r>
            <a:r>
              <a:rPr lang="en-US" sz="2200" dirty="0"/>
              <a:t> </a:t>
            </a:r>
            <a:r>
              <a:rPr lang="ru-RU" sz="2200" dirty="0"/>
              <a:t>   </a:t>
            </a:r>
          </a:p>
          <a:p>
            <a:pPr algn="ctr"/>
            <a:r>
              <a:rPr lang="ru-RU" sz="2200" dirty="0"/>
              <a:t>   неоднородности расположения индивидов»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2278235"/>
            <a:ext cx="85759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Политехнический молодежный журнал МГТУ им. Н.Э. Баумана (РИНЦ)</a:t>
            </a:r>
          </a:p>
          <a:p>
            <a:r>
              <a:rPr lang="ru-RU" sz="2200" dirty="0"/>
              <a:t>Опубликовано в выпуске: № 4(33)</a:t>
            </a:r>
            <a:r>
              <a:rPr lang="en-US" sz="2200" dirty="0"/>
              <a:t>, </a:t>
            </a:r>
            <a:r>
              <a:rPr lang="ru-RU" sz="2200" dirty="0"/>
              <a:t>год 2019</a:t>
            </a:r>
          </a:p>
        </p:txBody>
      </p:sp>
      <p:sp>
        <p:nvSpPr>
          <p:cNvPr id="12" name="Объект 4"/>
          <p:cNvSpPr>
            <a:spLocks noGrp="1"/>
          </p:cNvSpPr>
          <p:nvPr>
            <p:ph sz="half" idx="1"/>
          </p:nvPr>
        </p:nvSpPr>
        <p:spPr>
          <a:xfrm>
            <a:off x="251520" y="3435675"/>
            <a:ext cx="2170584" cy="460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Т.Е. Разумов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018485" y="3851365"/>
            <a:ext cx="5256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/>
              <a:t>«Нелокальная модель распространения инфекционных заболеваний»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69048" y="4808567"/>
            <a:ext cx="87554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Школа-семинар молодых ученых и специалистов под руководством академика РАН А.И. Леонтьева. 20–24 мая 2019, МГТУ им. Н.Э. Баумана</a:t>
            </a:r>
          </a:p>
          <a:p>
            <a:r>
              <a:rPr lang="ru-RU" sz="2200" dirty="0"/>
              <a:t>Опубликовано </a:t>
            </a:r>
            <a:r>
              <a:rPr lang="ru-RU" sz="2200" dirty="0" smtClean="0"/>
              <a:t>в трудах </a:t>
            </a:r>
            <a:r>
              <a:rPr lang="ru-RU" sz="2200" dirty="0"/>
              <a:t>конференции Т. 2, </a:t>
            </a:r>
            <a:r>
              <a:rPr lang="ru-RU" sz="2200" dirty="0" smtClean="0"/>
              <a:t>с. 150, 2019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09395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330" y="2348880"/>
            <a:ext cx="8229600" cy="1143000"/>
          </a:xfrm>
        </p:spPr>
        <p:txBody>
          <a:bodyPr>
            <a:normAutofit/>
          </a:bodyPr>
          <a:lstStyle/>
          <a:p>
            <a:r>
              <a:rPr lang="ru-RU" sz="6600" dirty="0"/>
              <a:t>Спасибо за внимание!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7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Актуальность проблемы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3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12415"/>
            <a:ext cx="3888432" cy="2444577"/>
          </a:xfr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912415"/>
            <a:ext cx="4042791" cy="24445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070" y="3645024"/>
            <a:ext cx="4080730" cy="250299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8" y="3645024"/>
            <a:ext cx="3918710" cy="25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" y="833842"/>
            <a:ext cx="3078480" cy="9144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2800" dirty="0"/>
              <a:t>Документы Всемирной организации здравоохранения 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4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536700"/>
            <a:ext cx="54197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Постановка задачи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5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BF31B-33F2-45CB-8CE7-FA3401A78328}"/>
              </a:ext>
            </a:extLst>
          </p:cNvPr>
          <p:cNvSpPr txBox="1"/>
          <p:nvPr/>
        </p:nvSpPr>
        <p:spPr>
          <a:xfrm>
            <a:off x="179512" y="836712"/>
            <a:ext cx="878497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Классическая модель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Гомогенный подход, предложенный почти 100 лет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Качественно описывает развитие эпидемии только для больших популяций (страна, регион)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Не учитывается перемещение индивидов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Нет связи с индивидуальными особенностями индивидов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Бесконечный радиус передачи инфекции</a:t>
            </a:r>
          </a:p>
          <a:p>
            <a:endParaRPr lang="ru-RU" sz="2200" b="1" dirty="0"/>
          </a:p>
          <a:p>
            <a:r>
              <a:rPr lang="ru-RU" sz="2400" b="1" dirty="0"/>
              <a:t>Предлагаемые модели</a:t>
            </a: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Принципиально новый подход для моделирования нелокального переноса инфекционного заболевания в сравнительно небольшой группе индивидов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Учет случайной миграции индивидов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Учет характерного расстояния передачи инфекции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Возможность учета индивидуальных особенностей каждого индивида</a:t>
            </a:r>
          </a:p>
        </p:txBody>
      </p:sp>
    </p:spTree>
    <p:extLst>
      <p:ext uri="{BB962C8B-B14F-4D97-AF65-F5344CB8AC3E}">
        <p14:creationId xmlns:p14="http://schemas.microsoft.com/office/powerpoint/2010/main" val="36219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FBE4E-C6F5-4A6B-B598-669B2F49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47" y="1988840"/>
            <a:ext cx="8229600" cy="1728192"/>
          </a:xfrm>
        </p:spPr>
        <p:txBody>
          <a:bodyPr>
            <a:normAutofit/>
          </a:bodyPr>
          <a:lstStyle/>
          <a:p>
            <a:r>
              <a:rPr lang="ru-RU" dirty="0"/>
              <a:t>Гетерогенная модель переноса инфекционных заболеваний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98B037-01F0-4787-B558-37412582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Гетерогенная модель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7</a:t>
            </a:fld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759674"/>
              </p:ext>
            </p:extLst>
          </p:nvPr>
        </p:nvGraphicFramePr>
        <p:xfrm>
          <a:off x="5135002" y="1033117"/>
          <a:ext cx="3360420" cy="7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2" name="Equation" r:id="rId4" imgW="2489200" imgH="546100" progId="Equation.DSMT4">
                  <p:embed/>
                </p:oleObj>
              </mc:Choice>
              <mc:Fallback>
                <p:oleObj name="Equation" r:id="rId4" imgW="2489200" imgH="546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002" y="1033117"/>
                        <a:ext cx="3360420" cy="7372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141381"/>
              </p:ext>
            </p:extLst>
          </p:nvPr>
        </p:nvGraphicFramePr>
        <p:xfrm>
          <a:off x="4476771" y="1805713"/>
          <a:ext cx="4457700" cy="7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" name="Equation" r:id="rId6" imgW="3302000" imgH="546100" progId="Equation.DSMT4">
                  <p:embed/>
                </p:oleObj>
              </mc:Choice>
              <mc:Fallback>
                <p:oleObj name="Equation" r:id="rId6" imgW="3302000" imgH="546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71" y="1805713"/>
                        <a:ext cx="4457700" cy="7372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193347"/>
              </p:ext>
            </p:extLst>
          </p:nvPr>
        </p:nvGraphicFramePr>
        <p:xfrm>
          <a:off x="5135002" y="2574927"/>
          <a:ext cx="217741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" name="Equation" r:id="rId8" imgW="1612900" imgH="508000" progId="Equation.DSMT4">
                  <p:embed/>
                </p:oleObj>
              </mc:Choice>
              <mc:Fallback>
                <p:oleObj name="Equation" r:id="rId8" imgW="16129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002" y="2574927"/>
                        <a:ext cx="217741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Объект 12"/>
          <p:cNvPicPr>
            <a:picLocks noGrp="1"/>
          </p:cNvPicPr>
          <p:nvPr>
            <p:ph sz="half"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892897"/>
            <a:ext cx="3886200" cy="1870364"/>
          </a:xfrm>
          <a:prstGeom prst="rect">
            <a:avLst/>
          </a:prstGeom>
        </p:spPr>
      </p:pic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33351"/>
              </p:ext>
            </p:extLst>
          </p:nvPr>
        </p:nvGraphicFramePr>
        <p:xfrm>
          <a:off x="708237" y="3652613"/>
          <a:ext cx="1528445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5" name="Equation" r:id="rId11" imgW="1054100" imgH="279400" progId="Equation.DSMT4">
                  <p:embed/>
                </p:oleObj>
              </mc:Choice>
              <mc:Fallback>
                <p:oleObj name="Equation" r:id="rId11" imgW="1054100" imgH="279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37" y="3652613"/>
                        <a:ext cx="1528445" cy="405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2236682" y="3244996"/>
            <a:ext cx="4426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     </a:t>
            </a:r>
            <a:r>
              <a:rPr lang="ru-RU" sz="2000" dirty="0"/>
              <a:t>вероятности нахождения индивида</a:t>
            </a:r>
            <a:r>
              <a:rPr lang="ru-RU" sz="2400" dirty="0"/>
              <a:t> 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356128"/>
              </p:ext>
            </p:extLst>
          </p:nvPr>
        </p:nvGraphicFramePr>
        <p:xfrm>
          <a:off x="6586027" y="3430853"/>
          <a:ext cx="239188" cy="220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6" name="Equation" r:id="rId13" imgW="164957" imgH="152268" progId="Equation.DSMT4">
                  <p:embed/>
                </p:oleObj>
              </mc:Choice>
              <mc:Fallback>
                <p:oleObj name="Equation" r:id="rId13" imgW="164957" imgH="15226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027" y="3430853"/>
                        <a:ext cx="239188" cy="2207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6780486" y="3289745"/>
            <a:ext cx="1477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состоянии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75708" y="4322375"/>
            <a:ext cx="5359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величина, обратная характерному времени</a:t>
            </a:r>
          </a:p>
          <a:p>
            <a:r>
              <a:rPr lang="ru-RU" sz="2000" dirty="0"/>
              <a:t>«жизни» вируса внутри индивида</a:t>
            </a:r>
            <a:endParaRPr lang="ru-RU" sz="24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602041" y="3616248"/>
            <a:ext cx="5176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восприимчивом, инфицированном и в стадии тяжелого заболевания соответственно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1602459" y="45552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52220"/>
              </p:ext>
            </p:extLst>
          </p:nvPr>
        </p:nvGraphicFramePr>
        <p:xfrm>
          <a:off x="1758099" y="4506325"/>
          <a:ext cx="478583" cy="349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7" name="Equation" r:id="rId15" imgW="330057" imgH="241195" progId="Equation.DSMT4">
                  <p:embed/>
                </p:oleObj>
              </mc:Choice>
              <mc:Fallback>
                <p:oleObj name="Equation" r:id="rId15" imgW="330057" imgH="24119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099" y="4506325"/>
                        <a:ext cx="478583" cy="349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722774" y="5038067"/>
            <a:ext cx="6897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Интенсивность передачи инфекции снижается с увеличением </a:t>
            </a:r>
          </a:p>
          <a:p>
            <a:r>
              <a:rPr lang="ru-RU" sz="2000" dirty="0"/>
              <a:t>расстояния между индивидами</a:t>
            </a:r>
            <a:endParaRPr lang="ru-RU" sz="2400" dirty="0"/>
          </a:p>
        </p:txBody>
      </p: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57488"/>
              </p:ext>
            </p:extLst>
          </p:nvPr>
        </p:nvGraphicFramePr>
        <p:xfrm>
          <a:off x="2954869" y="5558843"/>
          <a:ext cx="331311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8" name="Equation" r:id="rId17" imgW="2286000" imgH="723600" progId="Equation.DSMT4">
                  <p:embed/>
                </p:oleObj>
              </mc:Choice>
              <mc:Fallback>
                <p:oleObj name="Equation" r:id="rId17" imgW="2286000" imgH="723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869" y="5558843"/>
                        <a:ext cx="3313113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601322" y="2818345"/>
            <a:ext cx="315725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17528"/>
              </p:ext>
            </p:extLst>
          </p:nvPr>
        </p:nvGraphicFramePr>
        <p:xfrm>
          <a:off x="722128" y="2817219"/>
          <a:ext cx="2915640" cy="408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9" name="Equation" r:id="rId19" imgW="2082600" imgH="291960" progId="Equation.DSMT4">
                  <p:embed/>
                </p:oleObj>
              </mc:Choice>
              <mc:Fallback>
                <p:oleObj name="Equation" r:id="rId19" imgW="2082600" imgH="29196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28" y="2817219"/>
                        <a:ext cx="2915640" cy="4087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3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600" dirty="0"/>
              <a:t>Результаты расчетов. Волновой эффект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8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6135" r="13115" b="7707"/>
          <a:stretch/>
        </p:blipFill>
        <p:spPr>
          <a:xfrm>
            <a:off x="478867" y="961301"/>
            <a:ext cx="3024333" cy="2664294"/>
          </a:xfrm>
        </p:spPr>
      </p:pic>
      <p:sp>
        <p:nvSpPr>
          <p:cNvPr id="9" name="Прямоугольник 8"/>
          <p:cNvSpPr/>
          <p:nvPr/>
        </p:nvSpPr>
        <p:spPr>
          <a:xfrm>
            <a:off x="1777669" y="1510418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Инфицированные</a:t>
            </a:r>
            <a:endParaRPr lang="ru-RU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7549" y="2521024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Восприимчивые</a:t>
            </a:r>
            <a:endParaRPr lang="ru-RU" sz="2000" dirty="0"/>
          </a:p>
        </p:txBody>
      </p:sp>
      <p:pic>
        <p:nvPicPr>
          <p:cNvPr id="30722" name="Рисунок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t="1845" r="7660" b="5621"/>
          <a:stretch>
            <a:fillRect/>
          </a:stretch>
        </p:blipFill>
        <p:spPr bwMode="auto">
          <a:xfrm>
            <a:off x="478867" y="3807981"/>
            <a:ext cx="3102688" cy="265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Рисунок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" t="1405" r="9608" b="5798"/>
          <a:stretch>
            <a:fillRect/>
          </a:stretch>
        </p:blipFill>
        <p:spPr bwMode="auto">
          <a:xfrm>
            <a:off x="4673000" y="3979791"/>
            <a:ext cx="3170718" cy="25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Рисунок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" t="3690" r="10617" b="6325"/>
          <a:stretch>
            <a:fillRect/>
          </a:stretch>
        </p:blipFill>
        <p:spPr bwMode="auto">
          <a:xfrm>
            <a:off x="4804633" y="1027743"/>
            <a:ext cx="3032070" cy="258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26869"/>
              </p:ext>
            </p:extLst>
          </p:nvPr>
        </p:nvGraphicFramePr>
        <p:xfrm>
          <a:off x="8172400" y="1923045"/>
          <a:ext cx="70008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1" name="Equation" r:id="rId8" imgW="482400" imgH="787320" progId="Equation.DSMT4">
                  <p:embed/>
                </p:oleObj>
              </mc:Choice>
              <mc:Fallback>
                <p:oleObj name="Equation" r:id="rId8" imgW="482400" imgH="787320" progId="Equation.DSMT4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00" y="1923045"/>
                        <a:ext cx="700088" cy="1144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5844312" y="863272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Средние значения</a:t>
            </a:r>
            <a:endParaRPr lang="ru-RU" sz="2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390222" y="3560468"/>
            <a:ext cx="3868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Состояния выделенных индивидов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768647" y="863272"/>
            <a:ext cx="3868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Расположение особей на плоскости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98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3500" dirty="0"/>
              <a:t>Сравнение гомогенной и гетерогенной модели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7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362A-A00F-4074-97E3-CA376D4F2B7F}" type="slidenum">
              <a:rPr lang="ru-RU" smtClean="0">
                <a:solidFill>
                  <a:schemeClr val="tx1"/>
                </a:solidFill>
              </a:rPr>
              <a:t>9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r="9560" b="5494"/>
          <a:stretch/>
        </p:blipFill>
        <p:spPr bwMode="auto">
          <a:xfrm>
            <a:off x="376009" y="1258815"/>
            <a:ext cx="2712832" cy="1962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1708" r="10210" b="6898"/>
          <a:stretch/>
        </p:blipFill>
        <p:spPr bwMode="auto">
          <a:xfrm>
            <a:off x="396261" y="4056978"/>
            <a:ext cx="2794868" cy="2059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r="9442" b="6469"/>
          <a:stretch/>
        </p:blipFill>
        <p:spPr bwMode="auto">
          <a:xfrm>
            <a:off x="3191129" y="4056978"/>
            <a:ext cx="2794869" cy="2059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1230" r="9319" b="6152"/>
          <a:stretch/>
        </p:blipFill>
        <p:spPr bwMode="auto">
          <a:xfrm>
            <a:off x="5962852" y="4056978"/>
            <a:ext cx="2794869" cy="2059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2030" r="9465" b="6845"/>
          <a:stretch/>
        </p:blipFill>
        <p:spPr>
          <a:xfrm>
            <a:off x="6051838" y="1282327"/>
            <a:ext cx="2783132" cy="20056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3801" r="8988" b="5900"/>
          <a:stretch/>
        </p:blipFill>
        <p:spPr>
          <a:xfrm>
            <a:off x="3107950" y="1134759"/>
            <a:ext cx="2854902" cy="215324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6674730" y="912995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Средние значения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750390" y="925126"/>
            <a:ext cx="2446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Классическая модель</a:t>
            </a:r>
            <a:endParaRPr lang="ru-RU" sz="20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915816" y="3528117"/>
            <a:ext cx="3868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Состояния выделенных индивидов</a:t>
            </a:r>
            <a:endParaRPr lang="ru-RU" sz="20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3565163" y="925126"/>
            <a:ext cx="241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Расположение особей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964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5630</TotalTime>
  <Words>734</Words>
  <Application>Microsoft Office PowerPoint</Application>
  <PresentationFormat>Экран (4:3)</PresentationFormat>
  <Paragraphs>198</Paragraphs>
  <Slides>28</Slides>
  <Notes>20</Notes>
  <HiddenSlides>0</HiddenSlides>
  <MMClips>8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Тема Office</vt:lpstr>
      <vt:lpstr>Equation</vt:lpstr>
      <vt:lpstr>Презентация PowerPoint</vt:lpstr>
      <vt:lpstr>Содержание</vt:lpstr>
      <vt:lpstr>Актуальность проблемы</vt:lpstr>
      <vt:lpstr>Документы Всемирной организации здравоохранения </vt:lpstr>
      <vt:lpstr>Постановка задачи</vt:lpstr>
      <vt:lpstr>Гетерогенная модель переноса инфекционных заболеваний</vt:lpstr>
      <vt:lpstr>Гетерогенная модель</vt:lpstr>
      <vt:lpstr>Результаты расчетов. Волновой эффект</vt:lpstr>
      <vt:lpstr>Сравнение гомогенной и гетерогенной модели</vt:lpstr>
      <vt:lpstr>Диффузионная модель миграции</vt:lpstr>
      <vt:lpstr>Модель диффузии индивидов</vt:lpstr>
      <vt:lpstr>Уравнение для ФПВ восприимчивых </vt:lpstr>
      <vt:lpstr>Уравнения для относительных средних</vt:lpstr>
      <vt:lpstr>Численный алгоритм</vt:lpstr>
      <vt:lpstr>Уравнение в общем виде</vt:lpstr>
      <vt:lpstr>Разностная аппроксимация </vt:lpstr>
      <vt:lpstr>Метод дробных шагов</vt:lpstr>
      <vt:lpstr>Порядок аппроксимации разностной схемы</vt:lpstr>
      <vt:lpstr>Тестирование алгоритма </vt:lpstr>
      <vt:lpstr>Постановка модельной задачи</vt:lpstr>
      <vt:lpstr>Численное решение с граничными условиями первого рода</vt:lpstr>
      <vt:lpstr>Численное решение с граничными условиями второго рода</vt:lpstr>
      <vt:lpstr>Результаты расчетов по нелокальной диффузионной модели развития эпидемии</vt:lpstr>
      <vt:lpstr>Равномерное начальное распределение  восприимчивых и инфицированных</vt:lpstr>
      <vt:lpstr>Неоднородное начальное распределение  </vt:lpstr>
      <vt:lpstr>Заключение</vt:lpstr>
      <vt:lpstr>Публикации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и науки Российской Федерации  Федеральное государственное бюджетное образовательное учреждение  высшего образования «Московский государственный технический университет имени Н.Э. Баумана (национальный исследовательский университет)» (МГТУ им. Н.Э. Баумана)  ВЫПУСКНАЯ КВАЛИФИКАЦИОННАЯ РАБОТА НА ТЕМУ: «Гидродинамика дисперсного турбулентного потока в канале»   Выполнил              Студент  ФН2-82 Д.М.     Щадинский     Руководитель ВКР   И.В. Деревич</dc:title>
  <dc:creator>Idea</dc:creator>
  <cp:lastModifiedBy>тимофей разумов</cp:lastModifiedBy>
  <cp:revision>255</cp:revision>
  <dcterms:created xsi:type="dcterms:W3CDTF">2018-05-24T08:06:39Z</dcterms:created>
  <dcterms:modified xsi:type="dcterms:W3CDTF">2019-06-16T20:49:35Z</dcterms:modified>
</cp:coreProperties>
</file>